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17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_rels/notesSlide111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15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80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7.xml" ContentType="application/vnd.openxmlformats-officedocument.presentationml.notesSlide+xml"/>
  <Override PartName="/ppt/media/image221.png" ContentType="image/png"/>
  <Override PartName="/ppt/media/image220.png" ContentType="image/png"/>
  <Override PartName="/ppt/media/image211.png" ContentType="image/png"/>
  <Override PartName="/ppt/media/image210.png" ContentType="image/png"/>
  <Override PartName="/ppt/media/image201.png" ContentType="image/png"/>
  <Override PartName="/ppt/media/image200.png" ContentType="image/png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227.png" ContentType="image/png"/>
  <Override PartName="/ppt/media/image175.png" ContentType="image/png"/>
  <Override PartName="/ppt/media/image226.png" ContentType="image/png"/>
  <Override PartName="/ppt/media/image174.png" ContentType="image/png"/>
  <Override PartName="/ppt/media/image225.png" ContentType="image/png"/>
  <Override PartName="/ppt/media/image173.png" ContentType="image/png"/>
  <Override PartName="/ppt/media/image224.png" ContentType="image/png"/>
  <Override PartName="/ppt/media/image172.png" ContentType="image/png"/>
  <Override PartName="/ppt/media/image223.png" ContentType="image/png"/>
  <Override PartName="/ppt/media/image171.png" ContentType="image/png"/>
  <Override PartName="/ppt/media/image222.png" ContentType="image/png"/>
  <Override PartName="/ppt/media/image170.png" ContentType="image/png"/>
  <Override PartName="/ppt/media/image219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215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214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213.png" ContentType="image/png"/>
  <Override PartName="/ppt/media/image161.png" ContentType="image/png"/>
  <Override PartName="/ppt/media/image76.png" ContentType="image/png"/>
  <Override PartName="/ppt/media/image212.png" ContentType="image/png"/>
  <Override PartName="/ppt/media/image160.png" ContentType="image/png"/>
  <Override PartName="/ppt/media/image75.png" ContentType="image/png"/>
  <Override PartName="/ppt/media/image48.gif" ContentType="image/gif"/>
  <Override PartName="/ppt/media/image44.png" ContentType="image/png"/>
  <Override PartName="/ppt/media/image205.png" ContentType="image/png"/>
  <Override PartName="/ppt/media/image153.png" ContentType="image/png"/>
  <Override PartName="/ppt/media/image43.png" ContentType="image/png"/>
  <Override PartName="/ppt/media/image204.png" ContentType="image/png"/>
  <Override PartName="/ppt/media/image152.png" ContentType="image/png"/>
  <Override PartName="/ppt/media/image42.png" ContentType="image/png"/>
  <Override PartName="/ppt/media/image203.png" ContentType="image/png"/>
  <Override PartName="/ppt/media/image151.png" ContentType="image/png"/>
  <Override PartName="/ppt/media/image202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24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206.png" ContentType="image/png"/>
  <Override PartName="/ppt/media/image154.png" ContentType="image/png"/>
  <Override PartName="/ppt/media/image46.png" ContentType="image/png"/>
  <Override PartName="/ppt/media/image207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22.png" ContentType="image/png"/>
  <Override PartName="/ppt/media/image131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110.jpeg" ContentType="image/jpe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216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217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218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99.gif" ContentType="image/gif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95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194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96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97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99.png" ContentType="image/png"/>
  <Override PartName="/ppt/media/image105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27.png" ContentType="image/png"/>
  <Override PartName="/ppt/media/image107.gif" ContentType="image/gif"/>
  <Override PartName="/ppt/media/image92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95.png" ContentType="image/png"/>
  <Override PartName="/ppt/media/image208.png" ContentType="image/png"/>
  <Override PartName="/ppt/media/image156.png" ContentType="image/png"/>
  <Override PartName="/ppt/media/image112.jpeg" ContentType="image/jpe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11.png" ContentType="image/png"/>
  <Override PartName="/ppt/media/image109.png" ContentType="image/png"/>
  <Override PartName="/ppt/media/image117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51.png" ContentType="image/png"/>
  <Override PartName="/ppt/media/image149.png" ContentType="image/png"/>
  <Override PartName="/ppt/media/image209.png" ContentType="image/png"/>
  <Override PartName="/ppt/media/image157.png" ContentType="image/png"/>
  <Override PartName="/ppt/media/image61.png" ContentType="image/png"/>
  <Override PartName="/ppt/media/image159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121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10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122.xml.rels" ContentType="application/vnd.openxmlformats-package.relationships+xml"/>
  <Override PartName="/ppt/slides/_rels/slide121.xml.rels" ContentType="application/vnd.openxmlformats-package.relationships+xml"/>
  <Override PartName="/ppt/slides/_rels/slide120.xml.rels" ContentType="application/vnd.openxmlformats-package.relationships+xml"/>
  <Override PartName="/ppt/slides/_rels/slide119.xml.rels" ContentType="application/vnd.openxmlformats-package.relationships+xml"/>
  <Override PartName="/ppt/slides/_rels/slide118.xml.rels" ContentType="application/vnd.openxmlformats-package.relationships+xml"/>
  <Override PartName="/ppt/slides/_rels/slide109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99.xml.rels" ContentType="application/vnd.openxmlformats-package.relationships+xml"/>
  <Override PartName="/ppt/slides/_rels/slide95.xml.rels" ContentType="application/vnd.openxmlformats-package.relationships+xml"/>
  <Override PartName="/ppt/slides/_rels/slide116.xml.rels" ContentType="application/vnd.openxmlformats-package.relationships+xml"/>
  <Override PartName="/ppt/slides/_rels/slide89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23.xml.rels" ContentType="application/vnd.openxmlformats-package.relationships+xml"/>
  <Override PartName="/ppt/slides/_rels/slide96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102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112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111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110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03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13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97.xml.rels" ContentType="application/vnd.openxmlformats-package.relationships+xml"/>
  <Override PartName="/ppt/slides/_rels/slide48.xml.rels" ContentType="application/vnd.openxmlformats-package.relationships+xml"/>
  <Override PartName="/ppt/slides/_rels/slide9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117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104.xml.rels" ContentType="application/vnd.openxmlformats-package.relationships+xml"/>
  <Override PartName="/ppt/slides/_rels/slide56.xml.rels" ContentType="application/vnd.openxmlformats-package.relationships+xml"/>
  <Override PartName="/ppt/slides/_rels/slide105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110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111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120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move the slide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&lt;header&gt;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&lt;date/time&gt;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&lt;footer&gt;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4C03472-7C7B-49A6-9CA3-2A7BEA303B61}" type="slidenum">
              <a:rPr b="0" lang="fr-FR" sz="1400" spc="-1" strike="noStrike">
                <a:latin typeface="Times New Roman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17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A8EC38-F1DF-45D3-8774-D1C10310D2D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99D6B1-055A-46CD-96B4-953B2017147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4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DB4D051-B093-4CCC-A33C-25C54F0B81F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CB0A8D5-F798-4027-99B1-8EC1C198933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14BA094-6FA5-4ED9-99A7-DE31FA2018F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1D7C2C9-9E16-48B4-94EC-398F2E78287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5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3F79D7-750A-4E18-9B4F-D5AA7BD206D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3F7B1EE-266A-4B19-A575-7A186BB2A8D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2E9525-344A-42AF-8D0D-BDD31EAEB37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6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1E344BB-2DF0-4304-A488-D3B322F365E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Well-founded -&gt; toujours comparable et  plus petit élément (no infinite descending chain)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Well-founded -&gt; toujours comparable et </a:t>
            </a:r>
            <a:r>
              <a:rPr b="0" lang="fr-FR" sz="2000" spc="-1" strike="noStrike">
                <a:latin typeface="Cambria Math"/>
              </a:rPr>
              <a:t>∃ plus petit élément (no infinite descending chain)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7" name="CustomShape 4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BF01F30-044B-4377-912C-BB0D4775679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68BCA4-0D67-4830-AB66-97C6689DEEC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CCDBDE-B8A9-4778-9CF4-0A4B2BF450C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7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D0D0B6-5793-4A1E-A8D4-88FD88F6B86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5F0FCA8-E20D-4F38-BDB4-11CBBF20AFE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584DB70-0546-43BF-83AD-0B78EFD36B9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7D01B6-C95B-4B9F-8C31-E5054B47E72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8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1B3B87-C2B5-457B-891F-0AE757C311A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E6859D0-5B36-4365-8AD8-E6BB8B10200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8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5CF92F-E840-4985-B037-B5FAB130766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Each term mapping to polynome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8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23CB02-D68F-4C5E-904B-B5F422C44C4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8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BA1B494-11B5-41CE-9A69-0CA2C75E7CB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RPO variante = LPO =&gt; ordre lexicographique sur les arguments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mcmr"/>
              </a:rPr>
              <a:t>compare left-hand sides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mcmr"/>
              </a:rPr>
              <a:t>with special subterms of the right-hand sides -&gt; create dependency pairs -&gt; detect infinite chaining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8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1D26FA8-3A10-4DBF-92E2-70745523AD3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If every infinite computation would give rise to an infinitely decreasing value sequence (according to the size-change graphs), then no infinite computation is possible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4F80C2-BE55-40E5-8D3D-45A840056A12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Overlapping existing with these rules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3BB8D6A-B34C-492E-971B-CEACB065537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Term initial -&gt; can apply rules on same terms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9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E8F0C5D-6260-43A0-BD32-AD804474D0B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Educ purpose :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1" lang="fr-FR" sz="1800" spc="-1" strike="noStrike">
                <a:latin typeface="LinLibertineT"/>
              </a:rPr>
              <a:t>- </a:t>
            </a:r>
            <a:r>
              <a:rPr b="0" lang="fr-FR" sz="1800" spc="-1" strike="noStrike">
                <a:latin typeface="LinLibertineT"/>
              </a:rPr>
              <a:t>concept of programming (data structures, state, calculabilité/complexité)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Automation of solving a task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Alternative : 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Focus on the nature of the problem (“what”)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explicit state of the problem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Rewrite system :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Intuitive model for state transformation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inLibertineT"/>
              </a:rPr>
              <a:t>	</a:t>
            </a:r>
            <a:r>
              <a:rPr b="0" lang="fr-FR" sz="1800" spc="-1" strike="noStrike">
                <a:latin typeface="LinLibertineT"/>
              </a:rPr>
              <a:t>- Declarative -&gt; better look at computability theories 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15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CA1382C-B53E-4FBD-A98A-97BF76EBBE5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Critical pair: x et le terme F(G(x)) avec substitution p2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Divergent + non-confluent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712A8C-8B4A-468A-8C5E-73080EEBB37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Bleu = condition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5B91BF-7C2D-4E40-8427-5C13817862B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Algorithm pour </a:t>
            </a:r>
            <a:r>
              <a:rPr b="1" lang="fr-FR" sz="2000" spc="-1" strike="noStrike">
                <a:latin typeface="Arial"/>
              </a:rPr>
              <a:t>verifier </a:t>
            </a:r>
            <a:r>
              <a:rPr b="0" lang="fr-FR" sz="2000" spc="-1" strike="noStrike">
                <a:latin typeface="Arial"/>
              </a:rPr>
              <a:t>la confluence d’un TRS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Compute all canonical form of each term and verify s(t1) = s(t2)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0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CFCCDE-8B4B-4CF0-A849-6E2578DD683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Create a system confluent and terminating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Ordre de reduction &lt; (each term is rewrote “simpler”)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Spécification des groups multiplicatifs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121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329106-0F91-4F05-9009-5FF54374BB2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Create a system confluent and terminating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Ordre de reduction &lt; (each term is rewrote “simpler”)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latin typeface="Arial"/>
              </a:rPr>
              <a:t>Spécification des groups multiplicatifs</a:t>
            </a: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12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FF899D-8D0D-462E-9EBB-193E524C37B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Simplifying -&gt; use of critical pairs and orientation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1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C6BD32-B2BC-4BBA-89E5-0CDD48EA1E8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Simplifying -&gt; use of critical pairs and orientation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Overlapping and divergence (impossible to converge)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1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928F71F-BA37-4535-BCC5-0B4D0366AF6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Set of equation -&gt; TRS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2861A23-249E-4598-873A-885D8BAEB59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Set of equation -&gt; TRS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2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46BF14-ED2C-41A6-8BCC-49A0FC642E8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2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E26B4A-8D3D-4EA5-B41E-81692DF5743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15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203992E-E8CD-4784-9754-0B0A1E2243E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3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302714-7646-4192-9FB8-30E9AD8A0FB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3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6256E63-EC49-4655-B34F-85BFB347DD5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Output yes or no + trace of the proof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3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804641-E6EA-4BE2-81FC-1F251DB1AC7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Langage hrs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9CD161-A1AC-4FCA-9832-9A81885E60C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Kbcv (Knuth-Bendix Completion Vizualizer)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F1CE82C-8F6B-4E73-9FA0-CB9CA528697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But: terminations contest, completion contest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Mu-term used by mtt, web interface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4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74E24CC-95EA-486F-A08A-4D5DB2B7A91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4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A0CA09-2F18-4031-894D-C31BD2C0B1F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Rewriting toolkit: créer et traiter des TRS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Proof : effectuer des preuves (termination, confluence,…)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Certification: get the proof in a standard file -&gt; coq pour la preuve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892BA9-7274-42BB-950C-5F9CA257ECA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Use cime or alternate prover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Get the trace of the proof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Put in coq/coccinelle for output in standard file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2FC25D-4888-4145-9EDB-B25620760F14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Order constraints : order operators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A60DA33-5849-42D5-B159-E88E29F5186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Init -&gt; state of the program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Case -&gt; rewrite system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5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A66E8E-3125-4641-A769-ADE4EE26E3F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65F450-F82C-4B81-B82F-0BCD843D791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AD14BF-D51A-4E6F-ACFC-80124E1CB44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Convergence -&gt; termination + confluence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6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D93A9A0-D003-42A6-881F-ED20A56D092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Simplicity</a:t>
            </a:r>
            <a:r>
              <a:rPr b="0" lang="fr-FR" sz="2000" spc="-1" strike="noStrike">
                <a:latin typeface="Arial"/>
              </a:rPr>
              <a:t>: based on rewrite system, simple syntax as funblock (modules)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Expressiveness</a:t>
            </a:r>
            <a:r>
              <a:rPr b="0" lang="fr-FR" sz="2000" spc="-1" strike="noStrike">
                <a:latin typeface="Arial"/>
              </a:rPr>
              <a:t>: formalisms, other languages, and other logics can be naturally expressed.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Maude should be viewed as a high-performance metalanguage, through which many different domain-specific languages can be developed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Tools!!!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fr-FR" sz="2000" spc="-1" strike="noStrike">
                <a:latin typeface="Arial"/>
              </a:rPr>
              <a:t>Performance</a:t>
            </a:r>
            <a:r>
              <a:rPr b="0" lang="fr-FR" sz="2000" spc="-1" strike="noStrike">
                <a:latin typeface="Arial"/>
              </a:rPr>
              <a:t>: concrete implementations should yield system performance competive with other efficient programming languages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27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FA67D75-79D0-4C4C-911B-D5CC67EEF7E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Functional module: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sort: type declared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op: name , domain , co-domain (surcharge possible)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vars: variable declaration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eq: unconditionnal equation (conditionnal with ceq)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7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2039482-0F3C-4985-90EA-E2D7D8F39D7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27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8F13A2A-BC0D-412D-BE14-143A980315A2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System module: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including -&gt; functional module (use as a signature)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variable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 </a:t>
            </a: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unconditional rules (conditional with crl)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7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60EABC1-AFAA-4C99-8FC4-6F71DFE185B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FA3A0AB-D05C-4330-9251-8B8B807C534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Extensible :  use for other applications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Maude: meta-languege for dsl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 : yes by the use of xml-based file but not created for this purpose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Still Active: last release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 3.1 (October 2020); MFE (last release in 2016)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CiME3 (2010) , CoLoR (2018)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I/O files: récupérer sortie et erreurs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Maude : output formatting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CiME : stadard input output (xml, .v, coq files)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Syntax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- Quite simple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80E844-3DE7-4BB7-B1F7-1F1651DB542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Standard input/output/error (erew)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 handling (read/write mode)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Socket handling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8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FEA39F-C32A-44A5-BF42-574E332CACF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Declarative -&gt; terms (literal/constants, variables, functions)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Rewrite -&gt; steps for state transformations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Static -&gt; untype/typed by function/explicitly typed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C34AF7F-E503-48C3-ADD2-2C51D7669AD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Rules: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add-q : insérer 0.25 $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add-$ : insérer 1$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buy-c : 1$ =&gt; 1 cake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buy-a : 1$ =&gt; 1 apple + 0.25$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	</a:t>
            </a:r>
            <a:r>
              <a:rPr b="0" lang="fr-FR" sz="2000" spc="-1" strike="noStrike">
                <a:latin typeface="Arial"/>
              </a:rPr>
              <a:t>change : 4*0.25$ =&gt; 1$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8810F34-A4DD-4F63-85F4-2A297F4ECED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Acheter des objets dans un distributeur automatique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Signature des actions de la vending machine (1$, 0.25$, apple, cake)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Coin item subsort of marking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2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F76400C-82C9-4303-B08B-74F71100430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language for interacting with the vending machine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Extending signature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D1DE5C-9432-4D78-A5C9-DE3BFD9B5CF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Rule : affiche « one dollar introduced » quand insertCoin appelé 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OO programming, conf &lt;obj : class, attributs&gt;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Vm : const vending machine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read, write, …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Idle : const action waited from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3AE1F2-7D22-4D7D-8E52-FE6C00AE7DA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Erew pour entrer dans l’env ext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Get correct input? &lt;=&gt; parse input?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EE5DEBC-62FD-4D7C-9612-7BE03B0B304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Native in Maude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1800" spc="-1" strike="noStrike">
                <a:latin typeface="LMRoman10-Regular-Identity-H"/>
              </a:rPr>
              <a:t>Parse input, execter avec rules given, print (colors, standard error,…)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0AB3D5-C893-43E3-8927-B2DAD97DEE5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Meta-term: Sort and Kind (getName, getType)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Meta-strategy: strategy, order, … 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Meta-module (import meta-term): get member of the module (rules, eq, op,…)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Meta-view : structure de donnée view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3DD3FE-0B7B-4AB1-AF61-53242098D2E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metaParse: 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Up: get metarepresentation / down: get canonical form (terms, op, eq, ax…)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801F22-A577-439C-858F-E8019A8931F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Syntaxe + sorts incomplets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95A1286-0715-4427-ABFB-E8C1CD68C65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1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0E51F5-D3B7-48F2-810E-DCDB47FD9614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Valuable insights -&gt; indice pour écrire le program correctement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1D3553-52FF-4AFE-BC98-E3B10FE1BEF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Parsing grossier: pas de typage dans les bubbles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32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B615ED-467B-4D13-A3AE-E6FEDD9673B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get input/output, read/write..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MetaInterpreter: operation of interpreter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2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5E77B6-5FC2-4F19-918A-652A221F92A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8E2FE7F-1166-4BBA-8ECE-2F656B0EE53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784ED3F-E667-4F28-92EB-6B9FEF81F2F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85DA39B-69F1-40D2-B2B0-D90E1B522F0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7081577-842C-476E-B919-7C73AE70CA8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A6F1F6-79BE-4198-B5EA-6155C60C3D8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1EA335-4E37-44C9-A5EB-4A18D1DC12B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2EA329E-E5CE-48AB-A9E1-0670902ADA9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File: get input/output, read/write..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MetaInterpreter: operation of interpreter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4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485FD29-787C-40D7-8412-07D7FA6037AE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Top -&gt; first element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Pop -&gt; remove first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Alternate -&gt; merge 2 stacks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6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2686AE0-9565-4981-906A-A9D12FCF5E9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5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9A139E5-E1AE-4279-96F9-000D053F3044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5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753C32-24BC-406C-9C15-FFBE252C8EC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5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305ED4-4818-46C8-9424-D713614FC34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C569B0-1B83-407E-BA27-27F34215F19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BA62E9-704A-4C14-B197-C5278F2F9644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5C1CE6-81A1-45C4-8439-9375E883A87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6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D8DA5E-92BB-47C4-BA76-7410891311F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7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00BDC6-4982-42B9-AAF4-6B469C69B8A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Type checking var / const, arity of functions, …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7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31D8A7D-59AA-4C50-9153-B4D97F90C979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37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D919425-6AFE-4454-8205-EE6B490A0CD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The central idea of rewriting is to impose directionality on the use of equations in proofs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Evaluer les termes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Pas forcément de mapping direct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0EFAE6-715A-4F4D-AE8D-7106FFFA27A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Term = right term, left term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Token ~ Const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3B4115-12FD-4C6E-AA4C-E1F099AF09D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‘ </a:t>
            </a:r>
            <a:r>
              <a:rPr b="0" lang="fr-FR" sz="2000" spc="-1" strike="noStrike">
                <a:latin typeface="Arial"/>
              </a:rPr>
              <a:t>en plus : postprocessing (Python) aka formatter ?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A8BBC2D-F078-44B4-BA83-E02EBAC500E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Nested func, constante, n-ary …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2E01B4E-3A2A-4B5F-9EDB-725757E8DF2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E773E1-F130-4730-A338-3AE49787AE94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Module funtype ou les types sont définis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Définir les sorts au moment du parsing dans le module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03EBD85-EBE9-43E1-B2A8-98646983207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1C40AF-7757-45F4-8620-6E6A8C77BDA2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9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5D0FA9-7DD3-4B68-92FA-6AE254EF2802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Space after $ =&gt; pré formattage 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C57A6A-97FC-40B5-9E45-BFC36F0CDC0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515DF4-628D-4797-BDFF-14EB2504ED2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0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347936-944F-44BE-8E2A-A910D6F9A7F5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Five desirable properties involved in the verification of rewrite systems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are: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(1) termination--no infinite derivations are possible,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(2) confluence--each term has at most one normal form,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(3) soundness--terms are only rewritten to equal terms, (</a:t>
            </a:r>
            <a:r>
              <a:rPr b="0" lang="fr-FR" sz="1800" spc="-1" strike="noStrike">
                <a:solidFill>
                  <a:srgbClr val="ffffff"/>
                </a:solidFill>
                <a:latin typeface="Times New Roman"/>
              </a:rPr>
              <a:t>the equation l = r is valid in E)</a:t>
            </a:r>
            <a:endParaRPr b="0" lang="fr-F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Times New Roman"/>
              </a:rPr>
              <a:t>(4) completeness--equal terms have the same normal form,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Times New Roman"/>
              </a:rPr>
              <a:t>(5) correctness--all normal forms satisfy given requirements.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7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059003-9E0F-4121-B926-D41BA1FAFF97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8386E24-E12B-4129-BF2C-E72A80E0FE6C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TRIV est une theory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List = container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1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8398C1-F17B-4AF3-9AAB-4E0C2004DD5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9DF5D25-CFBB-477E-9A22-121088268166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2BA7CDD-3AC0-429C-8BAF-24A410A0CD4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75A53A-EB40-4256-B648-9EA10E160F8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079CBD1-E16A-48E1-A816-7C4348ADEEF1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ITP : Inductive theorem proving 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SCC : Completeness of rewrite system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CRC : confluence (equational)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ChC : confluence (rewrite spec)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MTT : termination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PB: modules écrit indep, problèmes de version, compatibilite, peu maintenu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8D39E5-105F-4991-8B1F-01C8175E60BD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4F06C7-9BF3-468F-92F2-D2EAE4242D8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41F4C0-BDD7-4659-A34C-B54E4EC921F0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14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10D40E9-43A5-4625-AF70-C08852CC073A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Click to edit the title text </a:t>
            </a:r>
            <a:r>
              <a:rPr b="0" lang="fr-FR" sz="1800" spc="-1" strike="noStrike">
                <a:latin typeface="Arial"/>
              </a:rPr>
              <a:t>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image" Target="../media/image224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hyperlink" Target="http://rewriting.loria.fr/systems.html" TargetMode="External"/><Relationship Id="rId2" Type="http://schemas.openxmlformats.org/officeDocument/2006/relationships/hyperlink" Target="http://www.jaist.ac.jp/~hirokawa/tool/" TargetMode="External"/><Relationship Id="rId3" Type="http://schemas.openxmlformats.org/officeDocument/2006/relationships/hyperlink" Target="http://cl-informatik.uibk.ac.at/software/kbcv/" TargetMode="External"/><Relationship Id="rId4" Type="http://schemas.openxmlformats.org/officeDocument/2006/relationships/hyperlink" Target="https://homepage.divms.uiowa.edu/~astump/papers/thesis-wehrman.pdf" TargetMode="External"/><Relationship Id="rId5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hyperlink" Target="https://www.metalevel.at/trs/" TargetMode="External"/><Relationship Id="rId2" Type="http://schemas.openxmlformats.org/officeDocument/2006/relationships/hyperlink" Target="http://maude.lcc.uma.es/CRChC/" TargetMode="External"/><Relationship Id="rId3" Type="http://schemas.openxmlformats.org/officeDocument/2006/relationships/hyperlink" Target="http://www.lcc.uma.es/~duran/MTT/" TargetMode="External"/><Relationship Id="rId4" Type="http://schemas.openxmlformats.org/officeDocument/2006/relationships/hyperlink" Target="http://maude.sip.ucm.es/debugging/" TargetMode="External"/><Relationship Id="rId5" Type="http://schemas.openxmlformats.org/officeDocument/2006/relationships/hyperlink" Target="https://fr.wikipedia.org/wiki/Compl%C3%A9tion_de_Knuth-Bendix" TargetMode="External"/><Relationship Id="rId6" Type="http://schemas.openxmlformats.org/officeDocument/2006/relationships/hyperlink" Target="https://fr.wikipedia.org/wiki/Paire_critique" TargetMode="External"/><Relationship Id="rId7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hyperlink" Target="http://tfmserver.dsic.upv.es:8080/Home.html" TargetMode="External"/><Relationship Id="rId2" Type="http://schemas.openxmlformats.org/officeDocument/2006/relationships/slideLayout" Target="../slideLayouts/slideLayout1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9.gif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7.gif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2e75b6"/>
                </a:solidFill>
                <a:latin typeface="Berlin Sans FB"/>
              </a:rPr>
              <a:t>Make FunBlocks alive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Marvin FOURASTIE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Master project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777818A-9924-4718-8272-804D1924D94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FBA378-771E-47E9-B270-4CF36130A59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06" name="Image 14" descr=""/>
          <p:cNvPicPr/>
          <p:nvPr/>
        </p:nvPicPr>
        <p:blipFill>
          <a:blip r:embed="rId1"/>
          <a:stretch/>
        </p:blipFill>
        <p:spPr>
          <a:xfrm>
            <a:off x="2705040" y="1405080"/>
            <a:ext cx="6780960" cy="4825080"/>
          </a:xfrm>
          <a:prstGeom prst="rect">
            <a:avLst/>
          </a:prstGeom>
          <a:ln>
            <a:noFill/>
          </a:ln>
        </p:spPr>
      </p:pic>
      <p:pic>
        <p:nvPicPr>
          <p:cNvPr id="207" name="Image 15" descr=""/>
          <p:cNvPicPr/>
          <p:nvPr/>
        </p:nvPicPr>
        <p:blipFill>
          <a:blip r:embed="rId2"/>
          <a:stretch/>
        </p:blipFill>
        <p:spPr>
          <a:xfrm>
            <a:off x="2705040" y="1445760"/>
            <a:ext cx="6780960" cy="4847040"/>
          </a:xfrm>
          <a:prstGeom prst="rect">
            <a:avLst/>
          </a:prstGeom>
          <a:ln>
            <a:noFill/>
          </a:ln>
        </p:spPr>
      </p:pic>
      <p:pic>
        <p:nvPicPr>
          <p:cNvPr id="208" name="Image 16" descr=""/>
          <p:cNvPicPr/>
          <p:nvPr/>
        </p:nvPicPr>
        <p:blipFill>
          <a:blip r:embed="rId3"/>
          <a:stretch/>
        </p:blipFill>
        <p:spPr>
          <a:xfrm>
            <a:off x="2705040" y="1423800"/>
            <a:ext cx="6782760" cy="4847040"/>
          </a:xfrm>
          <a:prstGeom prst="rect">
            <a:avLst/>
          </a:prstGeom>
          <a:ln>
            <a:noFill/>
          </a:ln>
        </p:spPr>
      </p:pic>
      <p:grpSp>
        <p:nvGrpSpPr>
          <p:cNvPr id="209" name="Group 3"/>
          <p:cNvGrpSpPr/>
          <p:nvPr/>
        </p:nvGrpSpPr>
        <p:grpSpPr>
          <a:xfrm>
            <a:off x="2703600" y="1405080"/>
            <a:ext cx="6867360" cy="4825080"/>
            <a:chOff x="2703600" y="1405080"/>
            <a:chExt cx="6867360" cy="4825080"/>
          </a:xfrm>
        </p:grpSpPr>
        <p:pic>
          <p:nvPicPr>
            <p:cNvPr id="210" name="Image 17" descr=""/>
            <p:cNvPicPr/>
            <p:nvPr/>
          </p:nvPicPr>
          <p:blipFill>
            <a:blip r:embed="rId4"/>
            <a:stretch/>
          </p:blipFill>
          <p:spPr>
            <a:xfrm>
              <a:off x="2703600" y="1405080"/>
              <a:ext cx="6867360" cy="4825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1" name="CustomShape 4"/>
            <p:cNvSpPr/>
            <p:nvPr/>
          </p:nvSpPr>
          <p:spPr>
            <a:xfrm>
              <a:off x="2834640" y="2260800"/>
              <a:ext cx="6521760" cy="643320"/>
            </a:xfrm>
            <a:prstGeom prst="roundRect">
              <a:avLst>
                <a:gd name="adj" fmla="val 16667"/>
              </a:avLst>
            </a:prstGeom>
            <a:noFill/>
            <a:ln w="572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5329440" y="1860840"/>
              <a:ext cx="15321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2000" spc="-1" strike="noStrike">
                  <a:solidFill>
                    <a:srgbClr val="ff0000"/>
                  </a:solidFill>
                  <a:latin typeface="Calibri"/>
                  <a:ea typeface="DejaVu Sans"/>
                </a:rPr>
                <a:t>Initial state</a:t>
              </a:r>
              <a:endParaRPr b="0" lang="fr-FR" sz="2000" spc="-1" strike="noStrike">
                <a:latin typeface="Arial"/>
              </a:endParaRPr>
            </a:p>
          </p:txBody>
        </p:sp>
      </p:grpSp>
    </p:spTree>
  </p:cSld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473A921-DAFF-4537-8063-FD4F1221219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955" name="Image 4" descr=""/>
          <p:cNvPicPr/>
          <p:nvPr/>
        </p:nvPicPr>
        <p:blipFill>
          <a:blip r:embed="rId1"/>
          <a:stretch/>
        </p:blipFill>
        <p:spPr>
          <a:xfrm>
            <a:off x="1790640" y="4472640"/>
            <a:ext cx="8609760" cy="1666080"/>
          </a:xfrm>
          <a:prstGeom prst="rect">
            <a:avLst/>
          </a:prstGeom>
          <a:ln>
            <a:noFill/>
          </a:ln>
        </p:spPr>
      </p:pic>
      <p:pic>
        <p:nvPicPr>
          <p:cNvPr id="956" name="Image 6" descr=""/>
          <p:cNvPicPr/>
          <p:nvPr/>
        </p:nvPicPr>
        <p:blipFill>
          <a:blip r:embed="rId2"/>
          <a:stretch/>
        </p:blipFill>
        <p:spPr>
          <a:xfrm>
            <a:off x="4274640" y="1614240"/>
            <a:ext cx="3642120" cy="25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8" dur="indefinite" restart="never" nodeType="tmRoot">
          <p:childTnLst>
            <p:seq>
              <p:cTn id="3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 tool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07EE8C-510B-47C6-A765-126E0743578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959" name="Image 4" descr=""/>
          <p:cNvPicPr/>
          <p:nvPr/>
        </p:nvPicPr>
        <p:blipFill>
          <a:blip r:embed="rId1"/>
          <a:srcRect l="0" t="0" r="26380" b="0"/>
          <a:stretch/>
        </p:blipFill>
        <p:spPr>
          <a:xfrm>
            <a:off x="5613480" y="1562760"/>
            <a:ext cx="6224400" cy="4089600"/>
          </a:xfrm>
          <a:prstGeom prst="rect">
            <a:avLst/>
          </a:prstGeom>
          <a:ln>
            <a:noFill/>
          </a:ln>
        </p:spPr>
      </p:pic>
      <p:pic>
        <p:nvPicPr>
          <p:cNvPr id="960" name="Image 6" descr=""/>
          <p:cNvPicPr/>
          <p:nvPr/>
        </p:nvPicPr>
        <p:blipFill>
          <a:blip r:embed="rId2"/>
          <a:stretch/>
        </p:blipFill>
        <p:spPr>
          <a:xfrm>
            <a:off x="617760" y="1562760"/>
            <a:ext cx="4647600" cy="414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0" dur="indefinite" restart="never" nodeType="tmRoot">
          <p:childTnLst>
            <p:seq>
              <p:cTn id="4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Equation vs rules (in Maude)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F9A48E9-ABBC-442B-BBB3-24C65E2AA15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1540080" y="1985760"/>
            <a:ext cx="647640" cy="72936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4" name="Graphique 6" descr=""/>
          <p:cNvPicPr/>
          <p:nvPr/>
        </p:nvPicPr>
        <p:blipFill>
          <a:blip r:embed="rId1"/>
          <a:stretch/>
        </p:blipFill>
        <p:spPr>
          <a:xfrm>
            <a:off x="7590960" y="1985760"/>
            <a:ext cx="726120" cy="726120"/>
          </a:xfrm>
          <a:prstGeom prst="rect">
            <a:avLst/>
          </a:prstGeom>
          <a:ln>
            <a:noFill/>
          </a:ln>
        </p:spPr>
      </p:pic>
      <p:sp>
        <p:nvSpPr>
          <p:cNvPr id="965" name="CustomShape 4"/>
          <p:cNvSpPr/>
          <p:nvPr/>
        </p:nvSpPr>
        <p:spPr>
          <a:xfrm>
            <a:off x="2435040" y="2118240"/>
            <a:ext cx="14583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Equations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66" name="CustomShape 5"/>
          <p:cNvSpPr/>
          <p:nvPr/>
        </p:nvSpPr>
        <p:spPr>
          <a:xfrm>
            <a:off x="8569800" y="2118240"/>
            <a:ext cx="8924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67" name="CustomShape 6"/>
          <p:cNvSpPr/>
          <p:nvPr/>
        </p:nvSpPr>
        <p:spPr>
          <a:xfrm>
            <a:off x="1457640" y="2943360"/>
            <a:ext cx="304164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Represent theory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Terminating and confluent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68" name="CustomShape 7"/>
          <p:cNvSpPr/>
          <p:nvPr/>
        </p:nvSpPr>
        <p:spPr>
          <a:xfrm>
            <a:off x="6791760" y="2940120"/>
            <a:ext cx="503676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Represent states changes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 constraints on termination and confluence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69" name="CustomShape 8"/>
          <p:cNvSpPr/>
          <p:nvPr/>
        </p:nvSpPr>
        <p:spPr>
          <a:xfrm>
            <a:off x="3581280" y="5205240"/>
            <a:ext cx="5028480" cy="94248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Reductions using rewrite logic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02" dur="indefinite" restart="never" nodeType="tmRoot">
          <p:childTnLst>
            <p:seq>
              <p:cTn id="4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Parsing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A0970E-1922-42BC-BF09-62AD2074BFB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72" name="CustomShape 3"/>
          <p:cNvSpPr/>
          <p:nvPr/>
        </p:nvSpPr>
        <p:spPr>
          <a:xfrm>
            <a:off x="2876400" y="2622960"/>
            <a:ext cx="1458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reduce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73" name="CustomShape 4"/>
          <p:cNvSpPr/>
          <p:nvPr/>
        </p:nvSpPr>
        <p:spPr>
          <a:xfrm>
            <a:off x="2876400" y="4066200"/>
            <a:ext cx="1186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rewrite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74" name="CustomShape 5"/>
          <p:cNvSpPr/>
          <p:nvPr/>
        </p:nvSpPr>
        <p:spPr>
          <a:xfrm>
            <a:off x="6820920" y="4066200"/>
            <a:ext cx="3376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rew [6] $ $ q q .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75" name="CustomShape 6"/>
          <p:cNvSpPr/>
          <p:nvPr/>
        </p:nvSpPr>
        <p:spPr>
          <a:xfrm>
            <a:off x="6820920" y="2622960"/>
            <a:ext cx="3376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red 1 + (1 + 1) .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4" dur="indefinite" restart="never" nodeType="tmRoot">
          <p:childTnLst>
            <p:seq>
              <p:cTn id="4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7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CB05B58-5E5A-402C-9FB4-C1D720932C0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978" name="Image 4" descr=""/>
          <p:cNvPicPr/>
          <p:nvPr/>
        </p:nvPicPr>
        <p:blipFill>
          <a:blip r:embed="rId1"/>
          <a:stretch/>
        </p:blipFill>
        <p:spPr>
          <a:xfrm>
            <a:off x="838080" y="3039480"/>
            <a:ext cx="4428720" cy="1090440"/>
          </a:xfrm>
          <a:prstGeom prst="rect">
            <a:avLst/>
          </a:prstGeom>
          <a:ln>
            <a:noFill/>
          </a:ln>
        </p:spPr>
      </p:pic>
      <p:sp>
        <p:nvSpPr>
          <p:cNvPr id="979" name="CustomShape 3"/>
          <p:cNvSpPr/>
          <p:nvPr/>
        </p:nvSpPr>
        <p:spPr>
          <a:xfrm flipH="1" flipV="1">
            <a:off x="5552640" y="358344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0" name="Image 6" descr=""/>
          <p:cNvPicPr/>
          <p:nvPr/>
        </p:nvPicPr>
        <p:blipFill>
          <a:blip r:embed="rId2"/>
          <a:stretch/>
        </p:blipFill>
        <p:spPr>
          <a:xfrm>
            <a:off x="6924600" y="2160360"/>
            <a:ext cx="1544400" cy="408600"/>
          </a:xfrm>
          <a:prstGeom prst="rect">
            <a:avLst/>
          </a:prstGeom>
          <a:ln>
            <a:noFill/>
          </a:ln>
        </p:spPr>
      </p:pic>
      <p:sp>
        <p:nvSpPr>
          <p:cNvPr id="981" name="CustomShape 4"/>
          <p:cNvSpPr/>
          <p:nvPr/>
        </p:nvSpPr>
        <p:spPr>
          <a:xfrm>
            <a:off x="8610480" y="1492560"/>
            <a:ext cx="209520" cy="1743840"/>
          </a:xfrm>
          <a:prstGeom prst="leftBrace">
            <a:avLst>
              <a:gd name="adj1" fmla="val 8333"/>
              <a:gd name="adj2" fmla="val 50000"/>
            </a:avLst>
          </a:prstGeom>
          <a:noFill/>
          <a:ln w="284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2" name="Image 13" descr=""/>
          <p:cNvPicPr/>
          <p:nvPr/>
        </p:nvPicPr>
        <p:blipFill>
          <a:blip r:embed="rId3"/>
          <a:stretch/>
        </p:blipFill>
        <p:spPr>
          <a:xfrm>
            <a:off x="8961840" y="1614960"/>
            <a:ext cx="1782000" cy="408600"/>
          </a:xfrm>
          <a:prstGeom prst="rect">
            <a:avLst/>
          </a:prstGeom>
          <a:ln>
            <a:noFill/>
          </a:ln>
        </p:spPr>
      </p:pic>
      <p:pic>
        <p:nvPicPr>
          <p:cNvPr id="983" name="Image 16" descr=""/>
          <p:cNvPicPr/>
          <p:nvPr/>
        </p:nvPicPr>
        <p:blipFill>
          <a:blip r:embed="rId4"/>
          <a:stretch/>
        </p:blipFill>
        <p:spPr>
          <a:xfrm>
            <a:off x="8935200" y="2705760"/>
            <a:ext cx="1834920" cy="408600"/>
          </a:xfrm>
          <a:prstGeom prst="rect">
            <a:avLst/>
          </a:prstGeom>
          <a:ln>
            <a:noFill/>
          </a:ln>
        </p:spPr>
      </p:pic>
      <p:pic>
        <p:nvPicPr>
          <p:cNvPr id="984" name="Graphique 18" descr=""/>
          <p:cNvPicPr/>
          <p:nvPr/>
        </p:nvPicPr>
        <p:blipFill>
          <a:blip r:embed="rId5"/>
          <a:srcRect l="27244" t="19331" r="33386" b="21024"/>
          <a:stretch/>
        </p:blipFill>
        <p:spPr>
          <a:xfrm>
            <a:off x="10911960" y="1810800"/>
            <a:ext cx="640440" cy="970920"/>
          </a:xfrm>
          <a:prstGeom prst="rect">
            <a:avLst/>
          </a:prstGeom>
          <a:ln>
            <a:noFill/>
          </a:ln>
        </p:spPr>
      </p:pic>
      <p:pic>
        <p:nvPicPr>
          <p:cNvPr id="985" name="Image 20" descr=""/>
          <p:cNvPicPr/>
          <p:nvPr/>
        </p:nvPicPr>
        <p:blipFill>
          <a:blip r:embed="rId6"/>
          <a:stretch/>
        </p:blipFill>
        <p:spPr>
          <a:xfrm>
            <a:off x="6924600" y="4369320"/>
            <a:ext cx="1623240" cy="408600"/>
          </a:xfrm>
          <a:prstGeom prst="rect">
            <a:avLst/>
          </a:prstGeom>
          <a:ln>
            <a:noFill/>
          </a:ln>
        </p:spPr>
      </p:pic>
      <p:sp>
        <p:nvSpPr>
          <p:cNvPr id="986" name="CustomShape 5"/>
          <p:cNvSpPr/>
          <p:nvPr/>
        </p:nvSpPr>
        <p:spPr>
          <a:xfrm>
            <a:off x="8610480" y="3701520"/>
            <a:ext cx="209520" cy="1743840"/>
          </a:xfrm>
          <a:prstGeom prst="leftBrace">
            <a:avLst>
              <a:gd name="adj1" fmla="val 8333"/>
              <a:gd name="adj2" fmla="val 50000"/>
            </a:avLst>
          </a:prstGeom>
          <a:noFill/>
          <a:ln w="284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7" name="Image 23" descr=""/>
          <p:cNvPicPr/>
          <p:nvPr/>
        </p:nvPicPr>
        <p:blipFill>
          <a:blip r:embed="rId7"/>
          <a:stretch/>
        </p:blipFill>
        <p:spPr>
          <a:xfrm>
            <a:off x="8915400" y="4931640"/>
            <a:ext cx="1874520" cy="408600"/>
          </a:xfrm>
          <a:prstGeom prst="rect">
            <a:avLst/>
          </a:prstGeom>
          <a:ln>
            <a:noFill/>
          </a:ln>
        </p:spPr>
      </p:pic>
      <p:pic>
        <p:nvPicPr>
          <p:cNvPr id="988" name="Image 25" descr=""/>
          <p:cNvPicPr/>
          <p:nvPr/>
        </p:nvPicPr>
        <p:blipFill>
          <a:blip r:embed="rId8"/>
          <a:stretch/>
        </p:blipFill>
        <p:spPr>
          <a:xfrm>
            <a:off x="8932680" y="3818880"/>
            <a:ext cx="1711440" cy="408600"/>
          </a:xfrm>
          <a:prstGeom prst="rect">
            <a:avLst/>
          </a:prstGeom>
          <a:ln>
            <a:noFill/>
          </a:ln>
        </p:spPr>
      </p:pic>
      <p:pic>
        <p:nvPicPr>
          <p:cNvPr id="989" name="Graphique 26" descr=""/>
          <p:cNvPicPr/>
          <p:nvPr/>
        </p:nvPicPr>
        <p:blipFill>
          <a:blip r:embed="rId9"/>
          <a:srcRect l="27244" t="19331" r="33386" b="21024"/>
          <a:stretch/>
        </p:blipFill>
        <p:spPr>
          <a:xfrm>
            <a:off x="10911960" y="4088160"/>
            <a:ext cx="640440" cy="9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6" dur="indefinite" restart="never" nodeType="tmRoot">
          <p:childTnLst>
            <p:seq>
              <p:cTn id="4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9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2754FE-DDD5-4356-B67B-9D7FA10C6DE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92" name="CustomShape 3"/>
          <p:cNvSpPr/>
          <p:nvPr/>
        </p:nvSpPr>
        <p:spPr>
          <a:xfrm>
            <a:off x="1182600" y="2329920"/>
            <a:ext cx="1458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prec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93" name="CustomShape 4"/>
          <p:cNvSpPr/>
          <p:nvPr/>
        </p:nvSpPr>
        <p:spPr>
          <a:xfrm>
            <a:off x="1182600" y="4066200"/>
            <a:ext cx="1186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gather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94" name="CustomShape 5"/>
          <p:cNvSpPr/>
          <p:nvPr/>
        </p:nvSpPr>
        <p:spPr>
          <a:xfrm>
            <a:off x="4406040" y="4066200"/>
            <a:ext cx="7253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: precedence value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≤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precedence value of the operator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95" name="CustomShape 6"/>
          <p:cNvSpPr/>
          <p:nvPr/>
        </p:nvSpPr>
        <p:spPr>
          <a:xfrm>
            <a:off x="4406040" y="2324520"/>
            <a:ext cx="6316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Indication of « priority » using a natural number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96" name="CustomShape 7"/>
          <p:cNvSpPr/>
          <p:nvPr/>
        </p:nvSpPr>
        <p:spPr>
          <a:xfrm flipH="1" flipV="1">
            <a:off x="2942280" y="255384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8"/>
          <p:cNvSpPr/>
          <p:nvPr/>
        </p:nvSpPr>
        <p:spPr>
          <a:xfrm flipH="1" flipV="1">
            <a:off x="2942280" y="429588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9"/>
          <p:cNvSpPr/>
          <p:nvPr/>
        </p:nvSpPr>
        <p:spPr>
          <a:xfrm>
            <a:off x="4406040" y="4700160"/>
            <a:ext cx="7253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: precedence value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&lt;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precedence value of the operator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99" name="CustomShape 10"/>
          <p:cNvSpPr/>
          <p:nvPr/>
        </p:nvSpPr>
        <p:spPr>
          <a:xfrm>
            <a:off x="4406040" y="5334120"/>
            <a:ext cx="7253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: any precedence value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08" dur="indefinite" restart="never" nodeType="tmRoot">
          <p:childTnLst>
            <p:seq>
              <p:cTn id="4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Precedence and gathering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0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6E817C9-8B07-400E-B7FE-ADAF56DD315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002" name="CustomShape 3"/>
          <p:cNvSpPr/>
          <p:nvPr/>
        </p:nvSpPr>
        <p:spPr>
          <a:xfrm flipH="1" flipV="1">
            <a:off x="2713680" y="402192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3" name="Image 6" descr=""/>
          <p:cNvPicPr/>
          <p:nvPr/>
        </p:nvPicPr>
        <p:blipFill>
          <a:blip r:embed="rId1"/>
          <a:stretch/>
        </p:blipFill>
        <p:spPr>
          <a:xfrm>
            <a:off x="4540320" y="3559680"/>
            <a:ext cx="1544400" cy="408600"/>
          </a:xfrm>
          <a:prstGeom prst="rect">
            <a:avLst/>
          </a:prstGeom>
          <a:ln>
            <a:noFill/>
          </a:ln>
        </p:spPr>
      </p:pic>
      <p:pic>
        <p:nvPicPr>
          <p:cNvPr id="1004" name="Image 13" descr=""/>
          <p:cNvPicPr/>
          <p:nvPr/>
        </p:nvPicPr>
        <p:blipFill>
          <a:blip r:embed="rId2"/>
          <a:stretch/>
        </p:blipFill>
        <p:spPr>
          <a:xfrm>
            <a:off x="7071120" y="3559680"/>
            <a:ext cx="1782000" cy="408600"/>
          </a:xfrm>
          <a:prstGeom prst="rect">
            <a:avLst/>
          </a:prstGeom>
          <a:ln>
            <a:noFill/>
          </a:ln>
        </p:spPr>
      </p:pic>
      <p:pic>
        <p:nvPicPr>
          <p:cNvPr id="1005" name="Image 20" descr=""/>
          <p:cNvPicPr/>
          <p:nvPr/>
        </p:nvPicPr>
        <p:blipFill>
          <a:blip r:embed="rId3"/>
          <a:stretch/>
        </p:blipFill>
        <p:spPr>
          <a:xfrm>
            <a:off x="4540320" y="4164480"/>
            <a:ext cx="1623240" cy="408600"/>
          </a:xfrm>
          <a:prstGeom prst="rect">
            <a:avLst/>
          </a:prstGeom>
          <a:ln>
            <a:noFill/>
          </a:ln>
        </p:spPr>
      </p:pic>
      <p:pic>
        <p:nvPicPr>
          <p:cNvPr id="1006" name="Image 23" descr=""/>
          <p:cNvPicPr/>
          <p:nvPr/>
        </p:nvPicPr>
        <p:blipFill>
          <a:blip r:embed="rId4"/>
          <a:stretch/>
        </p:blipFill>
        <p:spPr>
          <a:xfrm>
            <a:off x="7024680" y="4164480"/>
            <a:ext cx="1874520" cy="408600"/>
          </a:xfrm>
          <a:prstGeom prst="rect">
            <a:avLst/>
          </a:prstGeom>
          <a:ln>
            <a:noFill/>
          </a:ln>
        </p:spPr>
      </p:pic>
      <p:pic>
        <p:nvPicPr>
          <p:cNvPr id="1007" name="Image 5" descr=""/>
          <p:cNvPicPr/>
          <p:nvPr/>
        </p:nvPicPr>
        <p:blipFill>
          <a:blip r:embed="rId5"/>
          <a:stretch/>
        </p:blipFill>
        <p:spPr>
          <a:xfrm>
            <a:off x="444960" y="1971720"/>
            <a:ext cx="6708960" cy="788040"/>
          </a:xfrm>
          <a:prstGeom prst="rect">
            <a:avLst/>
          </a:prstGeom>
          <a:ln>
            <a:noFill/>
          </a:ln>
        </p:spPr>
      </p:pic>
      <p:sp>
        <p:nvSpPr>
          <p:cNvPr id="1008" name="CustomShape 4"/>
          <p:cNvSpPr/>
          <p:nvPr/>
        </p:nvSpPr>
        <p:spPr>
          <a:xfrm>
            <a:off x="6292080" y="3559680"/>
            <a:ext cx="571680" cy="47700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CustomShape 5"/>
          <p:cNvSpPr/>
          <p:nvPr/>
        </p:nvSpPr>
        <p:spPr>
          <a:xfrm>
            <a:off x="6308280" y="4164480"/>
            <a:ext cx="571680" cy="47700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0" dur="indefinite" restart="never" nodeType="tmRoot">
          <p:childTnLst>
            <p:seq>
              <p:cTn id="4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precedence values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BC197E-6054-4FC1-B1B1-2555EEFE521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012" name="CustomShape 3"/>
          <p:cNvSpPr/>
          <p:nvPr/>
        </p:nvSpPr>
        <p:spPr>
          <a:xfrm>
            <a:off x="1182600" y="2329920"/>
            <a:ext cx="1458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prec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4329360" y="2324520"/>
            <a:ext cx="7253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0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the constants (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zero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14" name="CustomShape 5"/>
          <p:cNvSpPr/>
          <p:nvPr/>
        </p:nvSpPr>
        <p:spPr>
          <a:xfrm flipH="1" flipV="1">
            <a:off x="2942280" y="255384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6"/>
          <p:cNvSpPr/>
          <p:nvPr/>
        </p:nvSpPr>
        <p:spPr>
          <a:xfrm>
            <a:off x="4329360" y="4512240"/>
            <a:ext cx="7746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41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: for mixfix operator which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and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_+_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16" name="CustomShape 7"/>
          <p:cNvSpPr/>
          <p:nvPr/>
        </p:nvSpPr>
        <p:spPr>
          <a:xfrm>
            <a:off x="4329360" y="2894760"/>
            <a:ext cx="81140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0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mixfix operator which not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(_)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4329360" y="3518640"/>
            <a:ext cx="774612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41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mixfix operator which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to_:_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-&gt; 15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unary operator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not_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12" dur="indefinite" restart="never" nodeType="tmRoot">
          <p:childTnLst>
            <p:seq>
              <p:cTn id="4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gathering values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1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478B87-D3DC-4526-9C80-C43F5A5A730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020" name="CustomShape 3"/>
          <p:cNvSpPr/>
          <p:nvPr/>
        </p:nvSpPr>
        <p:spPr>
          <a:xfrm>
            <a:off x="1182600" y="2329920"/>
            <a:ext cx="1458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gather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1" name="CustomShape 4"/>
          <p:cNvSpPr/>
          <p:nvPr/>
        </p:nvSpPr>
        <p:spPr>
          <a:xfrm>
            <a:off x="4329360" y="2324520"/>
            <a:ext cx="7253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default prefix operators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2" name="CustomShape 5"/>
          <p:cNvSpPr/>
          <p:nvPr/>
        </p:nvSpPr>
        <p:spPr>
          <a:xfrm flipH="1" flipV="1">
            <a:off x="2942280" y="255384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6"/>
          <p:cNvSpPr/>
          <p:nvPr/>
        </p:nvSpPr>
        <p:spPr>
          <a:xfrm>
            <a:off x="315360" y="4302720"/>
            <a:ext cx="118760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Special cases of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binary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operators which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start and end with 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and have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precedence value &gt; 0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4" name="CustomShape 7"/>
          <p:cNvSpPr/>
          <p:nvPr/>
        </p:nvSpPr>
        <p:spPr>
          <a:xfrm>
            <a:off x="4329360" y="2894760"/>
            <a:ext cx="81140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&amp;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operator which not begin </a:t>
            </a:r>
            <a:r>
              <a:rPr b="1" lang="fr-FR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nor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end with _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(_)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5" name="CustomShape 8"/>
          <p:cNvSpPr/>
          <p:nvPr/>
        </p:nvSpPr>
        <p:spPr>
          <a:xfrm>
            <a:off x="4329360" y="3518640"/>
            <a:ext cx="7746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adjacent _  or _ at the edges ( 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_?_:_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 (E &amp; E)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6" name="CustomShape 9"/>
          <p:cNvSpPr/>
          <p:nvPr/>
        </p:nvSpPr>
        <p:spPr>
          <a:xfrm>
            <a:off x="1182600" y="5029920"/>
            <a:ext cx="7253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(e E)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if it has the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assoc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attribute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27" name="CustomShape 10"/>
          <p:cNvSpPr/>
          <p:nvPr/>
        </p:nvSpPr>
        <p:spPr>
          <a:xfrm>
            <a:off x="1182600" y="5526000"/>
            <a:ext cx="10892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not, we have to look at the subsorts relationship…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14" dur="indefinite" restart="never" nodeType="tmRoot">
          <p:childTnLst>
            <p:seq>
              <p:cTn id="4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Default gathering values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2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88E398-3756-45DA-B47F-6A37CE671A6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030" name="Image 4" descr=""/>
          <p:cNvPicPr/>
          <p:nvPr/>
        </p:nvPicPr>
        <p:blipFill>
          <a:blip r:embed="rId1"/>
          <a:stretch/>
        </p:blipFill>
        <p:spPr>
          <a:xfrm>
            <a:off x="1967400" y="3866760"/>
            <a:ext cx="5021280" cy="847080"/>
          </a:xfrm>
          <a:prstGeom prst="rect">
            <a:avLst/>
          </a:prstGeom>
          <a:ln>
            <a:noFill/>
          </a:ln>
        </p:spPr>
      </p:pic>
      <p:sp>
        <p:nvSpPr>
          <p:cNvPr id="1031" name="CustomShape 3"/>
          <p:cNvSpPr/>
          <p:nvPr/>
        </p:nvSpPr>
        <p:spPr>
          <a:xfrm>
            <a:off x="2044440" y="2409120"/>
            <a:ext cx="4050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we have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Int &lt; IntList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2" name="CustomShape 4"/>
          <p:cNvSpPr/>
          <p:nvPr/>
        </p:nvSpPr>
        <p:spPr>
          <a:xfrm flipH="1" flipV="1">
            <a:off x="7301520" y="402156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5"/>
          <p:cNvSpPr/>
          <p:nvPr/>
        </p:nvSpPr>
        <p:spPr>
          <a:xfrm flipH="1" flipV="1">
            <a:off x="7301520" y="442836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CustomShape 6"/>
          <p:cNvSpPr/>
          <p:nvPr/>
        </p:nvSpPr>
        <p:spPr>
          <a:xfrm>
            <a:off x="8585640" y="3792240"/>
            <a:ext cx="80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(e E)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35" name="CustomShape 7"/>
          <p:cNvSpPr/>
          <p:nvPr/>
        </p:nvSpPr>
        <p:spPr>
          <a:xfrm>
            <a:off x="8585640" y="4252680"/>
            <a:ext cx="807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(E 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16" dur="indefinite" restart="never" nodeType="tmRoot">
          <p:childTnLst>
            <p:seq>
              <p:cTn id="4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Reduction order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A82316-C186-478F-B62D-D9E0DDC6A32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084680" y="2192400"/>
            <a:ext cx="327420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Monotone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Close under substitution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Well-founded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16" name="Graphique 6" descr=""/>
          <p:cNvPicPr/>
          <p:nvPr/>
        </p:nvPicPr>
        <p:blipFill>
          <a:blip r:embed="rId1"/>
          <a:stretch/>
        </p:blipFill>
        <p:spPr>
          <a:xfrm>
            <a:off x="4359600" y="199980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217" name="CustomShape 4"/>
          <p:cNvSpPr/>
          <p:nvPr/>
        </p:nvSpPr>
        <p:spPr>
          <a:xfrm>
            <a:off x="6002640" y="2122920"/>
            <a:ext cx="618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of arity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6002640" y="2122920"/>
            <a:ext cx="6188400" cy="830160"/>
          </a:xfrm>
          <a:prstGeom prst="rect">
            <a:avLst/>
          </a:prstGeom>
          <a:blipFill rotWithShape="0">
            <a:blip r:embed="rId2"/>
            <a:stretch>
              <a:fillRect l="-1569" t="0" r="0" b="-1528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6002640" y="3692160"/>
            <a:ext cx="6188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for all substitution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6002640" y="3692160"/>
            <a:ext cx="6188400" cy="460800"/>
          </a:xfrm>
          <a:prstGeom prst="rect">
            <a:avLst/>
          </a:prstGeom>
          <a:blipFill rotWithShape="0">
            <a:blip r:embed="rId3"/>
            <a:stretch>
              <a:fillRect l="0" t="-10584" r="0" b="-305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6002640" y="4630680"/>
            <a:ext cx="593820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 infinite descending chain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well-founded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not well-founded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22" name="CustomShape 9"/>
          <p:cNvSpPr/>
          <p:nvPr/>
        </p:nvSpPr>
        <p:spPr>
          <a:xfrm>
            <a:off x="6002640" y="4630680"/>
            <a:ext cx="5938200" cy="1938240"/>
          </a:xfrm>
          <a:prstGeom prst="rect">
            <a:avLst/>
          </a:prstGeom>
          <a:blipFill rotWithShape="0">
            <a:blip r:embed="rId4"/>
            <a:stretch>
              <a:fillRect l="-1634" t="-250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3" name="Graphique 11" descr=""/>
          <p:cNvPicPr/>
          <p:nvPr/>
        </p:nvPicPr>
        <p:blipFill>
          <a:blip r:embed="rId5"/>
          <a:stretch/>
        </p:blipFill>
        <p:spPr>
          <a:xfrm>
            <a:off x="4359600" y="49716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224" name="Graphique 13" descr=""/>
          <p:cNvPicPr/>
          <p:nvPr/>
        </p:nvPicPr>
        <p:blipFill>
          <a:blip r:embed="rId6"/>
          <a:stretch/>
        </p:blipFill>
        <p:spPr>
          <a:xfrm>
            <a:off x="4359600" y="3499200"/>
            <a:ext cx="1087200" cy="8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8" dur="indefinite" restart="never" nodeType="tmRoot">
          <p:childTnLst>
            <p:seq>
              <p:cTn id="89" dur="indefinite" nodeType="mainSeq">
                <p:childTnLst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5444280" y="1689480"/>
            <a:ext cx="3746160" cy="4016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System diagram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38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9174560-0F09-4929-B243-1E69C9D2F5E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039" name="CustomShape 4"/>
          <p:cNvSpPr/>
          <p:nvPr/>
        </p:nvSpPr>
        <p:spPr>
          <a:xfrm>
            <a:off x="303480" y="3282480"/>
            <a:ext cx="179136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0" name="CustomShape 5"/>
          <p:cNvSpPr/>
          <p:nvPr/>
        </p:nvSpPr>
        <p:spPr>
          <a:xfrm>
            <a:off x="2095560" y="369792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6"/>
          <p:cNvSpPr/>
          <p:nvPr/>
        </p:nvSpPr>
        <p:spPr>
          <a:xfrm>
            <a:off x="2154960" y="3244320"/>
            <a:ext cx="78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9726120" y="3474720"/>
            <a:ext cx="2161800" cy="82080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 in shell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>
            <a:off x="5444280" y="1689480"/>
            <a:ext cx="2414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44" name="CustomShape 9"/>
          <p:cNvSpPr/>
          <p:nvPr/>
        </p:nvSpPr>
        <p:spPr>
          <a:xfrm>
            <a:off x="3000960" y="3472200"/>
            <a:ext cx="201240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Swift AST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5" name="CustomShape 10"/>
          <p:cNvSpPr/>
          <p:nvPr/>
        </p:nvSpPr>
        <p:spPr>
          <a:xfrm>
            <a:off x="8252280" y="3702240"/>
            <a:ext cx="14731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11"/>
          <p:cNvSpPr/>
          <p:nvPr/>
        </p:nvSpPr>
        <p:spPr>
          <a:xfrm>
            <a:off x="8610480" y="3258000"/>
            <a:ext cx="905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7" name="CustomShape 12"/>
          <p:cNvSpPr/>
          <p:nvPr/>
        </p:nvSpPr>
        <p:spPr>
          <a:xfrm flipV="1">
            <a:off x="5013720" y="3700800"/>
            <a:ext cx="122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13"/>
          <p:cNvSpPr/>
          <p:nvPr/>
        </p:nvSpPr>
        <p:spPr>
          <a:xfrm>
            <a:off x="6239160" y="3102120"/>
            <a:ext cx="201240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MFE (verification tool)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9" name="CustomShape 14"/>
          <p:cNvSpPr/>
          <p:nvPr/>
        </p:nvSpPr>
        <p:spPr>
          <a:xfrm>
            <a:off x="4996800" y="3267000"/>
            <a:ext cx="1265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Maude file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8" dur="indefinite" restart="never" nodeType="tmRoot">
          <p:childTnLst>
            <p:seq>
              <p:cTn id="4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5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0E8D36-6273-45D9-84A2-15B205E1CBE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052" name="Graphique 19" descr=""/>
          <p:cNvPicPr/>
          <p:nvPr/>
        </p:nvPicPr>
        <p:blipFill>
          <a:blip r:embed="rId1"/>
          <a:stretch/>
        </p:blipFill>
        <p:spPr>
          <a:xfrm>
            <a:off x="668160" y="264060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1053" name="CustomShape 3"/>
          <p:cNvSpPr/>
          <p:nvPr/>
        </p:nvSpPr>
        <p:spPr>
          <a:xfrm>
            <a:off x="912600" y="436752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54" name="CustomShape 4"/>
          <p:cNvSpPr/>
          <p:nvPr/>
        </p:nvSpPr>
        <p:spPr>
          <a:xfrm>
            <a:off x="617400" y="2236320"/>
            <a:ext cx="1961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FunBlocks file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055" name="Group 5"/>
          <p:cNvGrpSpPr/>
          <p:nvPr/>
        </p:nvGrpSpPr>
        <p:grpSpPr>
          <a:xfrm>
            <a:off x="3311280" y="2675880"/>
            <a:ext cx="1910880" cy="1910880"/>
            <a:chOff x="3311280" y="2675880"/>
            <a:chExt cx="1910880" cy="1910880"/>
          </a:xfrm>
        </p:grpSpPr>
        <p:pic>
          <p:nvPicPr>
            <p:cNvPr id="1056" name="Graphique 31" descr=""/>
            <p:cNvPicPr/>
            <p:nvPr/>
          </p:nvPicPr>
          <p:blipFill>
            <a:blip r:embed="rId2"/>
            <a:stretch/>
          </p:blipFill>
          <p:spPr>
            <a:xfrm>
              <a:off x="3311280" y="267588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7" name="CustomShape 6"/>
            <p:cNvSpPr/>
            <p:nvPr/>
          </p:nvSpPr>
          <p:spPr>
            <a:xfrm>
              <a:off x="3904920" y="358452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8" name="CustomShape 7"/>
            <p:cNvSpPr/>
            <p:nvPr/>
          </p:nvSpPr>
          <p:spPr>
            <a:xfrm>
              <a:off x="3897720" y="373680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9" name="CustomShape 8"/>
            <p:cNvSpPr/>
            <p:nvPr/>
          </p:nvSpPr>
          <p:spPr>
            <a:xfrm>
              <a:off x="3894120" y="389988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0" name="CustomShape 9"/>
            <p:cNvSpPr/>
            <p:nvPr/>
          </p:nvSpPr>
          <p:spPr>
            <a:xfrm>
              <a:off x="3908520" y="406296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1" name="CustomShape 10"/>
            <p:cNvSpPr/>
            <p:nvPr/>
          </p:nvSpPr>
          <p:spPr>
            <a:xfrm>
              <a:off x="3894120" y="3421440"/>
              <a:ext cx="233280" cy="6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2" name="CustomShape 11"/>
          <p:cNvSpPr/>
          <p:nvPr/>
        </p:nvSpPr>
        <p:spPr>
          <a:xfrm>
            <a:off x="3286080" y="2236320"/>
            <a:ext cx="1961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63" name="Graphique 39" descr=""/>
          <p:cNvPicPr/>
          <p:nvPr/>
        </p:nvPicPr>
        <p:blipFill>
          <a:blip r:embed="rId3"/>
          <a:stretch/>
        </p:blipFill>
        <p:spPr>
          <a:xfrm>
            <a:off x="6261840" y="279288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1064" name="CustomShape 12"/>
          <p:cNvSpPr/>
          <p:nvPr/>
        </p:nvSpPr>
        <p:spPr>
          <a:xfrm>
            <a:off x="5846040" y="2200680"/>
            <a:ext cx="27424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Maude Checker tool (MFE)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65" name="CustomShape 13"/>
          <p:cNvSpPr/>
          <p:nvPr/>
        </p:nvSpPr>
        <p:spPr>
          <a:xfrm>
            <a:off x="6396840" y="4367520"/>
            <a:ext cx="16408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66" name="Graphique 43" descr=""/>
          <p:cNvPicPr/>
          <p:nvPr/>
        </p:nvPicPr>
        <p:blipFill>
          <a:blip r:embed="rId4"/>
          <a:stretch/>
        </p:blipFill>
        <p:spPr>
          <a:xfrm>
            <a:off x="9442440" y="282204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1067" name="CustomShape 14"/>
          <p:cNvSpPr/>
          <p:nvPr/>
        </p:nvSpPr>
        <p:spPr>
          <a:xfrm>
            <a:off x="9026280" y="2245320"/>
            <a:ext cx="27424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Feedback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68" name="CustomShape 15"/>
          <p:cNvSpPr/>
          <p:nvPr/>
        </p:nvSpPr>
        <p:spPr>
          <a:xfrm>
            <a:off x="2442960" y="376092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16"/>
          <p:cNvSpPr/>
          <p:nvPr/>
        </p:nvSpPr>
        <p:spPr>
          <a:xfrm>
            <a:off x="5248080" y="378972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0" name="CustomShape 17"/>
          <p:cNvSpPr/>
          <p:nvPr/>
        </p:nvSpPr>
        <p:spPr>
          <a:xfrm>
            <a:off x="8355240" y="378972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20" dur="indefinite" restart="never" nodeType="tmRoot">
          <p:childTnLst>
            <p:seq>
              <p:cTn id="4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7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9A503B5-7F22-4EF6-95E3-2066DBF6C52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073" name="Graphique 19" descr=""/>
          <p:cNvPicPr/>
          <p:nvPr/>
        </p:nvPicPr>
        <p:blipFill>
          <a:blip r:embed="rId1"/>
          <a:stretch/>
        </p:blipFill>
        <p:spPr>
          <a:xfrm>
            <a:off x="2949480" y="190872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1074" name="CustomShape 3"/>
          <p:cNvSpPr/>
          <p:nvPr/>
        </p:nvSpPr>
        <p:spPr>
          <a:xfrm>
            <a:off x="3193920" y="363564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75" name="CustomShape 4"/>
          <p:cNvSpPr/>
          <p:nvPr/>
        </p:nvSpPr>
        <p:spPr>
          <a:xfrm>
            <a:off x="2898720" y="1504440"/>
            <a:ext cx="1961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FunBlocks file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076" name="Group 5"/>
          <p:cNvGrpSpPr/>
          <p:nvPr/>
        </p:nvGrpSpPr>
        <p:grpSpPr>
          <a:xfrm>
            <a:off x="7680240" y="1892160"/>
            <a:ext cx="1910880" cy="1910880"/>
            <a:chOff x="7680240" y="1892160"/>
            <a:chExt cx="1910880" cy="1910880"/>
          </a:xfrm>
        </p:grpSpPr>
        <p:pic>
          <p:nvPicPr>
            <p:cNvPr id="1077" name="Graphique 31" descr=""/>
            <p:cNvPicPr/>
            <p:nvPr/>
          </p:nvPicPr>
          <p:blipFill>
            <a:blip r:embed="rId2"/>
            <a:stretch/>
          </p:blipFill>
          <p:spPr>
            <a:xfrm>
              <a:off x="7680240" y="189216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78" name="CustomShape 6"/>
            <p:cNvSpPr/>
            <p:nvPr/>
          </p:nvSpPr>
          <p:spPr>
            <a:xfrm>
              <a:off x="8273880" y="280080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9" name="CustomShape 7"/>
            <p:cNvSpPr/>
            <p:nvPr/>
          </p:nvSpPr>
          <p:spPr>
            <a:xfrm>
              <a:off x="8266680" y="29534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0" name="CustomShape 8"/>
            <p:cNvSpPr/>
            <p:nvPr/>
          </p:nvSpPr>
          <p:spPr>
            <a:xfrm>
              <a:off x="8263080" y="311652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1" name="CustomShape 9"/>
            <p:cNvSpPr/>
            <p:nvPr/>
          </p:nvSpPr>
          <p:spPr>
            <a:xfrm>
              <a:off x="8277480" y="32792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2" name="CustomShape 10"/>
            <p:cNvSpPr/>
            <p:nvPr/>
          </p:nvSpPr>
          <p:spPr>
            <a:xfrm>
              <a:off x="8263080" y="2637720"/>
              <a:ext cx="233280" cy="6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3" name="CustomShape 11"/>
          <p:cNvSpPr/>
          <p:nvPr/>
        </p:nvSpPr>
        <p:spPr>
          <a:xfrm>
            <a:off x="7654680" y="1452600"/>
            <a:ext cx="1961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84" name="CustomShape 12"/>
          <p:cNvSpPr/>
          <p:nvPr/>
        </p:nvSpPr>
        <p:spPr>
          <a:xfrm>
            <a:off x="5805360" y="306936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5" name="CustomShape 13"/>
          <p:cNvSpPr/>
          <p:nvPr/>
        </p:nvSpPr>
        <p:spPr>
          <a:xfrm>
            <a:off x="1065240" y="4701960"/>
            <a:ext cx="47394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rule add :: Nat -&gt; Nat =&gt; Nat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case add($x, zero) =&gt; $x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86" name="CustomShape 14"/>
          <p:cNvSpPr/>
          <p:nvPr/>
        </p:nvSpPr>
        <p:spPr>
          <a:xfrm>
            <a:off x="7335360" y="4701960"/>
            <a:ext cx="47394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op add : Nat Nat -&gt; Nat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eq add($x, zero) = $x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87" name="CustomShape 15"/>
          <p:cNvSpPr/>
          <p:nvPr/>
        </p:nvSpPr>
        <p:spPr>
          <a:xfrm>
            <a:off x="5214240" y="3696840"/>
            <a:ext cx="2086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AST (Swift)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088" name="Picture 2" descr=""/>
          <p:cNvPicPr/>
          <p:nvPr/>
        </p:nvPicPr>
        <p:blipFill>
          <a:blip r:embed="rId3"/>
          <a:stretch/>
        </p:blipFill>
        <p:spPr>
          <a:xfrm>
            <a:off x="5639760" y="1851840"/>
            <a:ext cx="911520" cy="911520"/>
          </a:xfrm>
          <a:prstGeom prst="rect">
            <a:avLst/>
          </a:prstGeom>
          <a:ln>
            <a:noFill/>
          </a:ln>
        </p:spPr>
      </p:pic>
      <p:sp>
        <p:nvSpPr>
          <p:cNvPr id="1089" name="CustomShape 16"/>
          <p:cNvSpPr/>
          <p:nvPr/>
        </p:nvSpPr>
        <p:spPr>
          <a:xfrm>
            <a:off x="5805360" y="531360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22" dur="indefinite" restart="never" nodeType="tmRoot">
          <p:childTnLst>
            <p:seq>
              <p:cTn id="4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2625480" y="1452600"/>
            <a:ext cx="7642080" cy="2798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2"/>
          <p:cNvSpPr/>
          <p:nvPr/>
        </p:nvSpPr>
        <p:spPr>
          <a:xfrm>
            <a:off x="5116680" y="3757680"/>
            <a:ext cx="23292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092" name="Graphique 40" descr=""/>
          <p:cNvPicPr/>
          <p:nvPr/>
        </p:nvPicPr>
        <p:blipFill>
          <a:blip r:embed="rId1"/>
          <a:stretch/>
        </p:blipFill>
        <p:spPr>
          <a:xfrm>
            <a:off x="7654680" y="204624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1093" name="CustomShape 3"/>
          <p:cNvSpPr/>
          <p:nvPr/>
        </p:nvSpPr>
        <p:spPr>
          <a:xfrm>
            <a:off x="7238880" y="1454040"/>
            <a:ext cx="27424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Maude Checker tool (MFE)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1094" name="Group 4"/>
          <p:cNvGrpSpPr/>
          <p:nvPr/>
        </p:nvGrpSpPr>
        <p:grpSpPr>
          <a:xfrm>
            <a:off x="2949480" y="1892160"/>
            <a:ext cx="1910880" cy="1910880"/>
            <a:chOff x="2949480" y="1892160"/>
            <a:chExt cx="1910880" cy="1910880"/>
          </a:xfrm>
        </p:grpSpPr>
        <p:pic>
          <p:nvPicPr>
            <p:cNvPr id="1095" name="Graphique 23" descr=""/>
            <p:cNvPicPr/>
            <p:nvPr/>
          </p:nvPicPr>
          <p:blipFill>
            <a:blip r:embed="rId2"/>
            <a:stretch/>
          </p:blipFill>
          <p:spPr>
            <a:xfrm>
              <a:off x="2949480" y="189216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96" name="CustomShape 5"/>
            <p:cNvSpPr/>
            <p:nvPr/>
          </p:nvSpPr>
          <p:spPr>
            <a:xfrm>
              <a:off x="3543120" y="280080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7" name="CustomShape 6"/>
            <p:cNvSpPr/>
            <p:nvPr/>
          </p:nvSpPr>
          <p:spPr>
            <a:xfrm>
              <a:off x="3535920" y="29534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8" name="CustomShape 7"/>
            <p:cNvSpPr/>
            <p:nvPr/>
          </p:nvSpPr>
          <p:spPr>
            <a:xfrm>
              <a:off x="3532320" y="311652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9" name="CustomShape 8"/>
            <p:cNvSpPr/>
            <p:nvPr/>
          </p:nvSpPr>
          <p:spPr>
            <a:xfrm>
              <a:off x="3546720" y="32792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0" name="CustomShape 9"/>
            <p:cNvSpPr/>
            <p:nvPr/>
          </p:nvSpPr>
          <p:spPr>
            <a:xfrm>
              <a:off x="3532320" y="2637720"/>
              <a:ext cx="233280" cy="6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01" name="CustomShape 10"/>
          <p:cNvSpPr/>
          <p:nvPr/>
        </p:nvSpPr>
        <p:spPr>
          <a:xfrm>
            <a:off x="2923920" y="1452600"/>
            <a:ext cx="1961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02" name="CustomShape 1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Pipeline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03" name="CustomShape 1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C68F77F-3660-48CA-A744-80F23A77C1E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104" name="CustomShape 13"/>
          <p:cNvSpPr/>
          <p:nvPr/>
        </p:nvSpPr>
        <p:spPr>
          <a:xfrm>
            <a:off x="5805360" y="306936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14"/>
          <p:cNvSpPr/>
          <p:nvPr/>
        </p:nvSpPr>
        <p:spPr>
          <a:xfrm>
            <a:off x="1707120" y="4701960"/>
            <a:ext cx="47394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op add : Nat Nat -&gt; Nat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eq add($x, zero) = $x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.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06" name="CustomShape 15"/>
          <p:cNvSpPr/>
          <p:nvPr/>
        </p:nvSpPr>
        <p:spPr>
          <a:xfrm>
            <a:off x="7898400" y="4701960"/>
            <a:ext cx="264276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command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feedback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107" name="CustomShape 16"/>
          <p:cNvSpPr/>
          <p:nvPr/>
        </p:nvSpPr>
        <p:spPr>
          <a:xfrm>
            <a:off x="5120280" y="2523960"/>
            <a:ext cx="2329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MFE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08" name="CustomShape 17"/>
          <p:cNvSpPr/>
          <p:nvPr/>
        </p:nvSpPr>
        <p:spPr>
          <a:xfrm>
            <a:off x="5805360" y="523296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24" dur="indefinite" restart="never" nodeType="tmRoot">
          <p:childTnLst>
            <p:seq>
              <p:cTn id="4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« TODO » list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1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D42BEC6-4E61-42CA-B541-09DE4F364F4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111" name="CustomShape 3"/>
          <p:cNvSpPr/>
          <p:nvPr/>
        </p:nvSpPr>
        <p:spPr>
          <a:xfrm>
            <a:off x="1958760" y="2136600"/>
            <a:ext cx="1791360" cy="1553040"/>
          </a:xfrm>
          <a:prstGeom prst="rect">
            <a:avLst/>
          </a:prstGeom>
          <a:noFill/>
          <a:ln w="381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Tranform FunBlocks file into Maude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12" name="CustomShape 4"/>
          <p:cNvSpPr/>
          <p:nvPr/>
        </p:nvSpPr>
        <p:spPr>
          <a:xfrm>
            <a:off x="3750840" y="2921400"/>
            <a:ext cx="9043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5"/>
          <p:cNvSpPr/>
          <p:nvPr/>
        </p:nvSpPr>
        <p:spPr>
          <a:xfrm>
            <a:off x="7819560" y="4259880"/>
            <a:ext cx="2161800" cy="82152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Make the verifications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14" name="CustomShape 6"/>
          <p:cNvSpPr/>
          <p:nvPr/>
        </p:nvSpPr>
        <p:spPr>
          <a:xfrm>
            <a:off x="4655880" y="2325960"/>
            <a:ext cx="2012400" cy="1187280"/>
          </a:xfrm>
          <a:prstGeom prst="rect">
            <a:avLst/>
          </a:prstGeom>
          <a:noFill/>
          <a:ln w="381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Integrate Maude file in the 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15" name="CustomShape 7"/>
          <p:cNvSpPr/>
          <p:nvPr/>
        </p:nvSpPr>
        <p:spPr>
          <a:xfrm>
            <a:off x="8901000" y="3336840"/>
            <a:ext cx="360" cy="9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8"/>
          <p:cNvSpPr/>
          <p:nvPr/>
        </p:nvSpPr>
        <p:spPr>
          <a:xfrm flipV="1">
            <a:off x="6669000" y="2920680"/>
            <a:ext cx="12247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9"/>
          <p:cNvSpPr/>
          <p:nvPr/>
        </p:nvSpPr>
        <p:spPr>
          <a:xfrm>
            <a:off x="7894440" y="2505960"/>
            <a:ext cx="2012400" cy="8215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Get the user 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426" dur="indefinite" restart="never" nodeType="tmRoot">
          <p:childTnLst>
            <p:seq>
              <p:cTn id="4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TESTS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1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7C637A-2348-46F0-8206-52642CACFDD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120" name="" descr=""/>
          <p:cNvPicPr/>
          <p:nvPr/>
        </p:nvPicPr>
        <p:blipFill>
          <a:blip r:embed="rId1"/>
          <a:stretch/>
        </p:blipFill>
        <p:spPr>
          <a:xfrm>
            <a:off x="703440" y="1600920"/>
            <a:ext cx="4552200" cy="1494720"/>
          </a:xfrm>
          <a:prstGeom prst="rect">
            <a:avLst/>
          </a:prstGeom>
          <a:ln>
            <a:noFill/>
          </a:ln>
        </p:spPr>
      </p:pic>
      <p:pic>
        <p:nvPicPr>
          <p:cNvPr id="1121" name="" descr=""/>
          <p:cNvPicPr/>
          <p:nvPr/>
        </p:nvPicPr>
        <p:blipFill>
          <a:blip r:embed="rId2"/>
          <a:stretch/>
        </p:blipFill>
        <p:spPr>
          <a:xfrm>
            <a:off x="5616000" y="1512000"/>
            <a:ext cx="4676040" cy="1256760"/>
          </a:xfrm>
          <a:prstGeom prst="rect">
            <a:avLst/>
          </a:prstGeom>
          <a:ln>
            <a:noFill/>
          </a:ln>
        </p:spPr>
      </p:pic>
      <p:pic>
        <p:nvPicPr>
          <p:cNvPr id="1122" name="" descr=""/>
          <p:cNvPicPr/>
          <p:nvPr/>
        </p:nvPicPr>
        <p:blipFill>
          <a:blip r:embed="rId3"/>
          <a:stretch/>
        </p:blipFill>
        <p:spPr>
          <a:xfrm>
            <a:off x="6192000" y="3024000"/>
            <a:ext cx="5171400" cy="216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8" dur="indefinite" restart="never" nodeType="tmRoot">
          <p:childTnLst>
            <p:seq>
              <p:cTn id="4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TESTS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2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E39DAC0-C702-43A7-81C5-20EBAF693D5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125" name="" descr=""/>
          <p:cNvPicPr/>
          <p:nvPr/>
        </p:nvPicPr>
        <p:blipFill>
          <a:blip r:embed="rId1"/>
          <a:stretch/>
        </p:blipFill>
        <p:spPr>
          <a:xfrm>
            <a:off x="4548240" y="1008000"/>
            <a:ext cx="5171400" cy="1799640"/>
          </a:xfrm>
          <a:prstGeom prst="rect">
            <a:avLst/>
          </a:prstGeom>
          <a:ln>
            <a:noFill/>
          </a:ln>
        </p:spPr>
      </p:pic>
      <p:pic>
        <p:nvPicPr>
          <p:cNvPr id="1126" name="" descr=""/>
          <p:cNvPicPr/>
          <p:nvPr/>
        </p:nvPicPr>
        <p:blipFill>
          <a:blip r:embed="rId2"/>
          <a:stretch/>
        </p:blipFill>
        <p:spPr>
          <a:xfrm>
            <a:off x="2232000" y="3096000"/>
            <a:ext cx="7114320" cy="169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0" dur="indefinite" restart="never" nodeType="tmRoot">
          <p:childTnLst>
            <p:seq>
              <p:cTn id="4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TESTS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2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7097E5-F916-43AC-92DA-6D56232C75C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129" name="" descr=""/>
          <p:cNvPicPr/>
          <p:nvPr/>
        </p:nvPicPr>
        <p:blipFill>
          <a:blip r:embed="rId1"/>
          <a:stretch/>
        </p:blipFill>
        <p:spPr>
          <a:xfrm>
            <a:off x="399600" y="2808000"/>
            <a:ext cx="5000400" cy="1476000"/>
          </a:xfrm>
          <a:prstGeom prst="rect">
            <a:avLst/>
          </a:prstGeom>
          <a:ln>
            <a:noFill/>
          </a:ln>
        </p:spPr>
      </p:pic>
      <p:pic>
        <p:nvPicPr>
          <p:cNvPr id="1130" name="" descr=""/>
          <p:cNvPicPr/>
          <p:nvPr/>
        </p:nvPicPr>
        <p:blipFill>
          <a:blip r:embed="rId2"/>
          <a:stretch/>
        </p:blipFill>
        <p:spPr>
          <a:xfrm>
            <a:off x="5472000" y="2592000"/>
            <a:ext cx="6648120" cy="437760"/>
          </a:xfrm>
          <a:prstGeom prst="rect">
            <a:avLst/>
          </a:prstGeom>
          <a:ln>
            <a:noFill/>
          </a:ln>
        </p:spPr>
      </p:pic>
      <p:pic>
        <p:nvPicPr>
          <p:cNvPr id="1131" name="" descr=""/>
          <p:cNvPicPr/>
          <p:nvPr/>
        </p:nvPicPr>
        <p:blipFill>
          <a:blip r:embed="rId3"/>
          <a:stretch/>
        </p:blipFill>
        <p:spPr>
          <a:xfrm>
            <a:off x="5472000" y="4104000"/>
            <a:ext cx="6476760" cy="18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2" dur="indefinite" restart="never" nodeType="tmRoot">
          <p:childTnLst>
            <p:seq>
              <p:cTn id="4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3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Didier Buchs, modelisation verification course material, 2018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Dimitri Racordon, Emmanouela Stachtiri, Damien Morard, Didier Buchs, Functional Block Programming and Debugging, 2020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Nachum Dershowitz, Jean-Pierre Jouannaud, Rewrite Systems, 1990 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Nachum Dershowitz, Computing with Rewrite Systems, 1985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Terese, Term Rewriting Systems, 2003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Thomas Sternagel and Harald Zankl, KBCV-Knuth-Bendix Completion Visualizer, 2012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Thomas Artsa, Jürgen Giesl, Termination of term rewriting using dependency pairs, 2000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1134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3BD3B8-ADB8-4B02-B1CC-B457566B726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34" dur="indefinite" restart="never" nodeType="tmRoot">
          <p:childTnLst>
            <p:seq>
              <p:cTn id="4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838080" y="1467360"/>
            <a:ext cx="10514880" cy="47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Jürgen Giesl, René Thiemann, Peter Schneider-Kamp, Stephan Falke, Automated Termination Proofs with AProVE, 2004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D. Kapur, P. Narendran, Path ordering for proving termination of term rewriting systems, 1985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Jeremy Dick, John Kalmus and Ursula Martin, Automating the Knuth Bendix ordering, 1990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E. Contejean, P. Courtieu, J. Forest, O. Pons, X. Urbain, </a:t>
            </a: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Automated Certified Proofs with CiME3, 2011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F. Chalub, C. Braga, Maude MSOS Tool, 2005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NimbusRomNo9L-Regu"/>
              </a:rPr>
              <a:t>S. Winkler, A. Middeldorp, Tools in Term Rewriting for Education, 2020</a:t>
            </a:r>
            <a:endParaRPr b="0" lang="fr-FR" sz="2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8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A. Salvador, L. Salvador, Term Rewriting Systems .Net Framework, 2013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6E2E87E-7F83-4264-9F7C-8E55C2D99D4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36" dur="indefinite" restart="never" nodeType="tmRoot">
          <p:childTnLst>
            <p:seq>
              <p:cTn id="4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299D123-B79F-421E-AB4F-129B14CD369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805760" y="1771920"/>
            <a:ext cx="857988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term rewriting system is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terminating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and only if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it admits a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compatible reduction order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(if  for every rewrite rule )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805760" y="1771920"/>
            <a:ext cx="8579880" cy="2676960"/>
          </a:xfrm>
          <a:prstGeom prst="rect">
            <a:avLst/>
          </a:prstGeom>
          <a:blipFill rotWithShape="0">
            <a:blip r:embed="rId1"/>
            <a:stretch>
              <a:fillRect l="0" t="-2254" r="0" b="-568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29" name="Graphique 5" descr=""/>
          <p:cNvPicPr/>
          <p:nvPr/>
        </p:nvPicPr>
        <p:blipFill>
          <a:blip r:embed="rId2"/>
          <a:stretch/>
        </p:blipFill>
        <p:spPr>
          <a:xfrm>
            <a:off x="2236680" y="462312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>
            <a:off x="4179960" y="4790160"/>
            <a:ext cx="5159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Verification of termination 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108" dur="indefinite" restart="never" nodeType="tmRoot">
          <p:childTnLst>
            <p:seq>
              <p:cTn id="109" dur="indefinite" nodeType="mainSeq">
                <p:childTnLst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3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Database of Rewriting Systems</a:t>
            </a:r>
            <a:endParaRPr b="0" lang="fr-FR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http://rewriting.loria.fr/systems.html</a:t>
            </a:r>
            <a:endParaRPr b="0" lang="fr-FR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http://www.jaist.ac.jp/~hirokawa/tool/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Knuth-Bendix Completion Visualizer</a:t>
            </a:r>
            <a:endParaRPr b="0" lang="fr-FR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http://cl-informatik.uibk.ac.at/software/kbcv/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Knuth-Bendix Completion subject-based thesis</a:t>
            </a:r>
            <a:endParaRPr b="0" lang="fr-FR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https://homepage.divms.uiowa.edu/~astump/papers/thesis-wehrman.pdf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140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DD4857-0ADE-4CE8-9845-EBB02987456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38" dur="indefinite" restart="never" nodeType="tmRoot">
          <p:childTnLst>
            <p:seq>
              <p:cTn id="4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4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Prolog implementation of the Knuth-Bendix completion procedure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https://www.metalevel.at/trs/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Maude tools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http://maude.lcc.uma.es/CRChC/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http://www.lcc.uma.es/%7Eduran/MTT/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http://maude.sip.ucm.es/debugging/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Wikipedia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https://fr.wikipedia.org/wiki/Compl%C3%A9tion_de_Knuth-Bendix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https://fr.wikipedia.org/wiki/Paire_critique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1143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7920F15-8C5B-42E6-964A-7AE12B1156B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40" dur="indefinite" restart="never" nodeType="tmRoot">
          <p:childTnLst>
            <p:seq>
              <p:cTn id="4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References (links)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600" spc="-1" strike="noStrike">
                <a:solidFill>
                  <a:srgbClr val="000000"/>
                </a:solidFill>
                <a:latin typeface="Calibri"/>
              </a:rPr>
              <a:t>TRS tool:</a:t>
            </a:r>
            <a:endParaRPr b="0" lang="fr-FR" sz="2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6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http://tfmserver.dsic.upv.es:8080/Home.html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600" spc="-1" strike="noStrike">
              <a:latin typeface="Arial"/>
            </a:endParaRPr>
          </a:p>
        </p:txBody>
      </p:sp>
      <p:sp>
        <p:nvSpPr>
          <p:cNvPr id="1146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D00013-87A7-420B-B537-40E341A7C03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42" dur="indefinite" restart="never" nodeType="tmRoot">
          <p:childTnLst>
            <p:seq>
              <p:cTn id="4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2e75b6"/>
                </a:solidFill>
                <a:latin typeface="Berlin Sans FB"/>
              </a:rPr>
              <a:t>Make FunBlocks alive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1148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Marvin FOURASTIE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Master project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1149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CC30FB-DC52-4D57-B637-2B6D45A4CB2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44" dur="indefinite" restart="never" nodeType="tmRoot">
          <p:childTnLst>
            <p:seq>
              <p:cTn id="4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70c0"/>
                </a:solidFill>
                <a:latin typeface="Berlin Sans FB"/>
              </a:rPr>
              <a:t>Polynomial interpretation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CBEDCAC-DFC1-4C53-A4CF-376B3E60A32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1446120" y="3192480"/>
            <a:ext cx="34804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1446120" y="3192480"/>
            <a:ext cx="3480480" cy="1199520"/>
          </a:xfrm>
          <a:prstGeom prst="rect">
            <a:avLst/>
          </a:prstGeom>
          <a:blipFill rotWithShape="0">
            <a:blip r:embed="rId1"/>
            <a:stretch>
              <a:fillRect l="-1387" t="0" r="0" b="-604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35" name="Graphique 5" descr=""/>
          <p:cNvPicPr/>
          <p:nvPr/>
        </p:nvPicPr>
        <p:blipFill>
          <a:blip r:embed="rId2"/>
          <a:stretch/>
        </p:blipFill>
        <p:spPr>
          <a:xfrm>
            <a:off x="5548320" y="336420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236" name="CustomShape 5"/>
          <p:cNvSpPr/>
          <p:nvPr/>
        </p:nvSpPr>
        <p:spPr>
          <a:xfrm>
            <a:off x="7374240" y="2775600"/>
            <a:ext cx="457776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7374240" y="2775600"/>
            <a:ext cx="4577760" cy="20332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5432040" y="3192480"/>
            <a:ext cx="12038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weight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70c0"/>
                </a:solidFill>
                <a:latin typeface="Berlin Sans FB"/>
              </a:rPr>
              <a:t>Polynomial interpretation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58684F-4AA9-410F-8C8F-01CC1828647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1861920" y="2107440"/>
            <a:ext cx="1710000" cy="460800"/>
          </a:xfrm>
          <a:prstGeom prst="rect">
            <a:avLst/>
          </a:prstGeom>
          <a:blipFill rotWithShape="0">
            <a:blip r:embed="rId1"/>
            <a:stretch>
              <a:fillRect l="-2819" t="0" r="0" b="-185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6918480" y="2108520"/>
            <a:ext cx="3383640" cy="460800"/>
          </a:xfrm>
          <a:prstGeom prst="rect">
            <a:avLst/>
          </a:prstGeom>
          <a:blipFill rotWithShape="0">
            <a:blip r:embed="rId2"/>
            <a:stretch>
              <a:fillRect l="-1601" t="0" r="0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1111320" y="2750040"/>
            <a:ext cx="3383640" cy="5083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1861920" y="3260520"/>
            <a:ext cx="2175120" cy="460800"/>
          </a:xfrm>
          <a:prstGeom prst="rect">
            <a:avLst/>
          </a:prstGeom>
          <a:blipFill rotWithShape="0">
            <a:blip r:embed="rId4"/>
            <a:stretch>
              <a:fillRect l="0" t="0" r="0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1311840" y="4275360"/>
            <a:ext cx="3276000" cy="5083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6160320" y="2800080"/>
            <a:ext cx="5172480" cy="460800"/>
          </a:xfrm>
          <a:prstGeom prst="rect">
            <a:avLst/>
          </a:prstGeom>
          <a:blipFill rotWithShape="0">
            <a:blip r:embed="rId6"/>
            <a:stretch>
              <a:fillRect l="0" t="0" r="0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9"/>
          <p:cNvSpPr/>
          <p:nvPr/>
        </p:nvSpPr>
        <p:spPr>
          <a:xfrm>
            <a:off x="6180480" y="3260520"/>
            <a:ext cx="5172480" cy="460800"/>
          </a:xfrm>
          <a:prstGeom prst="rect">
            <a:avLst/>
          </a:prstGeom>
          <a:blipFill rotWithShape="0">
            <a:blip r:embed="rId7"/>
            <a:stretch>
              <a:fillRect l="0" t="0" r="0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10"/>
          <p:cNvSpPr/>
          <p:nvPr/>
        </p:nvSpPr>
        <p:spPr>
          <a:xfrm>
            <a:off x="6180480" y="4290480"/>
            <a:ext cx="5172480" cy="460800"/>
          </a:xfrm>
          <a:prstGeom prst="rect">
            <a:avLst/>
          </a:prstGeom>
          <a:blipFill rotWithShape="0">
            <a:blip r:embed="rId8"/>
            <a:stretch>
              <a:fillRect l="0" t="0" r="0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9" name="CustomShape 11"/>
          <p:cNvSpPr/>
          <p:nvPr/>
        </p:nvSpPr>
        <p:spPr>
          <a:xfrm>
            <a:off x="3125520" y="5320080"/>
            <a:ext cx="594036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Reduction order  Termination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50" name="CustomShape 12"/>
          <p:cNvSpPr/>
          <p:nvPr/>
        </p:nvSpPr>
        <p:spPr>
          <a:xfrm>
            <a:off x="3125520" y="5320080"/>
            <a:ext cx="5940360" cy="632880"/>
          </a:xfrm>
          <a:prstGeom prst="rect">
            <a:avLst/>
          </a:prstGeom>
          <a:blipFill rotWithShape="0">
            <a:blip r:embed="rId9"/>
            <a:stretch>
              <a:fillRect l="-2657" t="-3770" r="0" b="-3167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211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Algorithms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25DDEE9-E6EC-4FCD-844B-D328CA1FEF1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109520" y="2403000"/>
            <a:ext cx="355392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Recursive Path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Knuth-Bendix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Dependency pairs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54" name="Graphique 6" descr=""/>
          <p:cNvPicPr/>
          <p:nvPr/>
        </p:nvPicPr>
        <p:blipFill>
          <a:blip r:embed="rId1"/>
          <a:stretch/>
        </p:blipFill>
        <p:spPr>
          <a:xfrm>
            <a:off x="5045040" y="22212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255" name="Graphique 8" descr=""/>
          <p:cNvPicPr/>
          <p:nvPr/>
        </p:nvPicPr>
        <p:blipFill>
          <a:blip r:embed="rId2"/>
          <a:stretch/>
        </p:blipFill>
        <p:spPr>
          <a:xfrm>
            <a:off x="5041800" y="33642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256" name="Graphique 10" descr=""/>
          <p:cNvPicPr/>
          <p:nvPr/>
        </p:nvPicPr>
        <p:blipFill>
          <a:blip r:embed="rId3"/>
          <a:stretch/>
        </p:blipFill>
        <p:spPr>
          <a:xfrm>
            <a:off x="5041800" y="450720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6514560" y="2453760"/>
            <a:ext cx="516996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based on the mutisets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Based on weights assigned to operators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Prove innermost termination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Termination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A9899E-9119-4612-BC6D-FBADD889900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60" name="Image 6" descr=""/>
          <p:cNvPicPr/>
          <p:nvPr/>
        </p:nvPicPr>
        <p:blipFill>
          <a:blip r:embed="rId1"/>
          <a:stretch/>
        </p:blipFill>
        <p:spPr>
          <a:xfrm>
            <a:off x="3509280" y="1791000"/>
            <a:ext cx="4780800" cy="78660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1216800" y="4279680"/>
            <a:ext cx="399420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Direct proof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(polynomial, LBO, KBO,…)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262" name="Graphique 4" descr=""/>
          <p:cNvPicPr/>
          <p:nvPr/>
        </p:nvPicPr>
        <p:blipFill>
          <a:blip r:embed="rId2"/>
          <a:stretch/>
        </p:blipFill>
        <p:spPr>
          <a:xfrm>
            <a:off x="5410440" y="42796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5279760" y="2578320"/>
            <a:ext cx="1240200" cy="1223640"/>
          </a:xfrm>
          <a:prstGeom prst="mathEqual">
            <a:avLst>
              <a:gd name="adj1" fmla="val 12897"/>
              <a:gd name="adj2" fmla="val 252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5"/>
          <p:cNvSpPr/>
          <p:nvPr/>
        </p:nvSpPr>
        <p:spPr>
          <a:xfrm>
            <a:off x="6918120" y="4298040"/>
            <a:ext cx="399420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Dependency pairs and size-change principle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Confluence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32E1BE4-F699-44F9-A56E-B394044372D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67" name="Image 6" descr=""/>
          <p:cNvPicPr/>
          <p:nvPr/>
        </p:nvPicPr>
        <p:blipFill>
          <a:blip r:embed="rId1"/>
          <a:stretch/>
        </p:blipFill>
        <p:spPr>
          <a:xfrm>
            <a:off x="1481040" y="1509840"/>
            <a:ext cx="4394880" cy="4604760"/>
          </a:xfrm>
          <a:prstGeom prst="rect">
            <a:avLst/>
          </a:prstGeom>
          <a:ln>
            <a:noFill/>
          </a:ln>
        </p:spPr>
      </p:pic>
      <p:pic>
        <p:nvPicPr>
          <p:cNvPr id="268" name="Image 8" descr=""/>
          <p:cNvPicPr/>
          <p:nvPr/>
        </p:nvPicPr>
        <p:blipFill>
          <a:blip r:embed="rId2"/>
          <a:stretch/>
        </p:blipFill>
        <p:spPr>
          <a:xfrm>
            <a:off x="1481040" y="1515960"/>
            <a:ext cx="4394880" cy="4772880"/>
          </a:xfrm>
          <a:prstGeom prst="rect">
            <a:avLst/>
          </a:prstGeom>
          <a:ln>
            <a:noFill/>
          </a:ln>
        </p:spPr>
      </p:pic>
      <p:pic>
        <p:nvPicPr>
          <p:cNvPr id="269" name="Image 10" descr=""/>
          <p:cNvPicPr/>
          <p:nvPr/>
        </p:nvPicPr>
        <p:blipFill>
          <a:blip r:embed="rId3"/>
          <a:stretch/>
        </p:blipFill>
        <p:spPr>
          <a:xfrm>
            <a:off x="6519600" y="1509840"/>
            <a:ext cx="4394880" cy="4775040"/>
          </a:xfrm>
          <a:prstGeom prst="rect">
            <a:avLst/>
          </a:prstGeom>
          <a:ln>
            <a:noFill/>
          </a:ln>
        </p:spPr>
      </p:pic>
      <p:pic>
        <p:nvPicPr>
          <p:cNvPr id="270" name="Image 12" descr=""/>
          <p:cNvPicPr/>
          <p:nvPr/>
        </p:nvPicPr>
        <p:blipFill>
          <a:blip r:embed="rId4"/>
          <a:stretch/>
        </p:blipFill>
        <p:spPr>
          <a:xfrm>
            <a:off x="6519600" y="1515960"/>
            <a:ext cx="4461480" cy="4772880"/>
          </a:xfrm>
          <a:prstGeom prst="rect">
            <a:avLst/>
          </a:prstGeom>
          <a:ln>
            <a:noFill/>
          </a:ln>
        </p:spPr>
      </p:pic>
      <p:pic>
        <p:nvPicPr>
          <p:cNvPr id="271" name="Image 13" descr=""/>
          <p:cNvPicPr/>
          <p:nvPr/>
        </p:nvPicPr>
        <p:blipFill>
          <a:blip r:embed="rId5"/>
          <a:stretch/>
        </p:blipFill>
        <p:spPr>
          <a:xfrm>
            <a:off x="6519600" y="1513800"/>
            <a:ext cx="4461480" cy="477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DD08008-298F-4CA2-9F0F-A54DF561012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274" name="Group 3"/>
          <p:cNvGrpSpPr/>
          <p:nvPr/>
        </p:nvGrpSpPr>
        <p:grpSpPr>
          <a:xfrm>
            <a:off x="6268680" y="1399320"/>
            <a:ext cx="3712680" cy="3546720"/>
            <a:chOff x="6268680" y="1399320"/>
            <a:chExt cx="3712680" cy="3546720"/>
          </a:xfrm>
        </p:grpSpPr>
        <p:sp>
          <p:nvSpPr>
            <p:cNvPr id="275" name="CustomShape 4"/>
            <p:cNvSpPr/>
            <p:nvPr/>
          </p:nvSpPr>
          <p:spPr>
            <a:xfrm>
              <a:off x="6268680" y="2379600"/>
              <a:ext cx="2257560" cy="1993320"/>
            </a:xfrm>
            <a:custGeom>
              <a:avLst/>
              <a:gdLst/>
              <a:ahLst/>
              <a:rect l="l" t="t" r="r" b="b"/>
              <a:pathLst>
                <a:path w="2258457" h="1994053">
                  <a:moveTo>
                    <a:pt x="1167788" y="0"/>
                  </a:moveTo>
                  <a:lnTo>
                    <a:pt x="0" y="1961003"/>
                  </a:lnTo>
                  <a:lnTo>
                    <a:pt x="2258457" y="1994053"/>
                  </a:lnTo>
                  <a:lnTo>
                    <a:pt x="2258457" y="1123721"/>
                  </a:lnTo>
                  <a:lnTo>
                    <a:pt x="11677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5"/>
            <p:cNvSpPr/>
            <p:nvPr/>
          </p:nvSpPr>
          <p:spPr>
            <a:xfrm>
              <a:off x="7161120" y="1399320"/>
              <a:ext cx="2764440" cy="3546720"/>
            </a:xfrm>
            <a:custGeom>
              <a:avLst/>
              <a:gdLst/>
              <a:ahLst/>
              <a:rect l="l" t="t" r="r" b="b"/>
              <a:pathLst>
                <a:path w="2765234" h="3547431">
                  <a:moveTo>
                    <a:pt x="1366091" y="0"/>
                  </a:moveTo>
                  <a:lnTo>
                    <a:pt x="0" y="1454227"/>
                  </a:lnTo>
                  <a:lnTo>
                    <a:pt x="583894" y="2500829"/>
                  </a:lnTo>
                  <a:lnTo>
                    <a:pt x="605928" y="3536415"/>
                  </a:lnTo>
                  <a:lnTo>
                    <a:pt x="1311007" y="3547431"/>
                  </a:lnTo>
                  <a:lnTo>
                    <a:pt x="1002535" y="1498294"/>
                  </a:lnTo>
                  <a:lnTo>
                    <a:pt x="1134737" y="1145754"/>
                  </a:lnTo>
                  <a:lnTo>
                    <a:pt x="1597446" y="1145754"/>
                  </a:lnTo>
                  <a:lnTo>
                    <a:pt x="2005070" y="1784733"/>
                  </a:lnTo>
                  <a:lnTo>
                    <a:pt x="2633031" y="1773716"/>
                  </a:lnTo>
                  <a:lnTo>
                    <a:pt x="2765234" y="1344058"/>
                  </a:lnTo>
                  <a:lnTo>
                    <a:pt x="1366091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7" name="Image 4" descr=""/>
            <p:cNvPicPr/>
            <p:nvPr/>
          </p:nvPicPr>
          <p:blipFill>
            <a:blip r:embed="rId1"/>
            <a:stretch/>
          </p:blipFill>
          <p:spPr>
            <a:xfrm>
              <a:off x="6782400" y="1690560"/>
              <a:ext cx="3198960" cy="3227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8" name="CustomShape 6"/>
          <p:cNvSpPr/>
          <p:nvPr/>
        </p:nvSpPr>
        <p:spPr>
          <a:xfrm>
            <a:off x="730800" y="2783160"/>
            <a:ext cx="536436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730800" y="2783160"/>
            <a:ext cx="5364360" cy="1290600"/>
          </a:xfrm>
          <a:prstGeom prst="rect">
            <a:avLst/>
          </a:prstGeom>
          <a:blipFill rotWithShape="0">
            <a:blip r:embed="rId2"/>
            <a:stretch>
              <a:fillRect l="0" t="0" r="0" b="-943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D47A853-2A43-4D59-8626-529C8C047A4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282" name="Group 3"/>
          <p:cNvGrpSpPr/>
          <p:nvPr/>
        </p:nvGrpSpPr>
        <p:grpSpPr>
          <a:xfrm>
            <a:off x="6268680" y="1399320"/>
            <a:ext cx="3712680" cy="3546720"/>
            <a:chOff x="6268680" y="1399320"/>
            <a:chExt cx="3712680" cy="3546720"/>
          </a:xfrm>
        </p:grpSpPr>
        <p:sp>
          <p:nvSpPr>
            <p:cNvPr id="283" name="CustomShape 4"/>
            <p:cNvSpPr/>
            <p:nvPr/>
          </p:nvSpPr>
          <p:spPr>
            <a:xfrm>
              <a:off x="6268680" y="2379600"/>
              <a:ext cx="2257560" cy="1993320"/>
            </a:xfrm>
            <a:custGeom>
              <a:avLst/>
              <a:gdLst/>
              <a:ahLst/>
              <a:rect l="l" t="t" r="r" b="b"/>
              <a:pathLst>
                <a:path w="2258457" h="1994053">
                  <a:moveTo>
                    <a:pt x="1167788" y="0"/>
                  </a:moveTo>
                  <a:lnTo>
                    <a:pt x="0" y="1961003"/>
                  </a:lnTo>
                  <a:lnTo>
                    <a:pt x="2258457" y="1994053"/>
                  </a:lnTo>
                  <a:lnTo>
                    <a:pt x="2258457" y="1123721"/>
                  </a:lnTo>
                  <a:lnTo>
                    <a:pt x="116778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5"/>
            <p:cNvSpPr/>
            <p:nvPr/>
          </p:nvSpPr>
          <p:spPr>
            <a:xfrm>
              <a:off x="7161120" y="1399320"/>
              <a:ext cx="2764440" cy="3546720"/>
            </a:xfrm>
            <a:custGeom>
              <a:avLst/>
              <a:gdLst/>
              <a:ahLst/>
              <a:rect l="l" t="t" r="r" b="b"/>
              <a:pathLst>
                <a:path w="2765234" h="3547431">
                  <a:moveTo>
                    <a:pt x="1366091" y="0"/>
                  </a:moveTo>
                  <a:lnTo>
                    <a:pt x="0" y="1454227"/>
                  </a:lnTo>
                  <a:lnTo>
                    <a:pt x="583894" y="2500829"/>
                  </a:lnTo>
                  <a:lnTo>
                    <a:pt x="605928" y="3536415"/>
                  </a:lnTo>
                  <a:lnTo>
                    <a:pt x="1311007" y="3547431"/>
                  </a:lnTo>
                  <a:lnTo>
                    <a:pt x="1002535" y="1498294"/>
                  </a:lnTo>
                  <a:lnTo>
                    <a:pt x="1134737" y="1145754"/>
                  </a:lnTo>
                  <a:lnTo>
                    <a:pt x="1597446" y="1145754"/>
                  </a:lnTo>
                  <a:lnTo>
                    <a:pt x="2005070" y="1784733"/>
                  </a:lnTo>
                  <a:lnTo>
                    <a:pt x="2633031" y="1773716"/>
                  </a:lnTo>
                  <a:lnTo>
                    <a:pt x="2765234" y="1344058"/>
                  </a:lnTo>
                  <a:lnTo>
                    <a:pt x="1366091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5" name="Image 4" descr=""/>
            <p:cNvPicPr/>
            <p:nvPr/>
          </p:nvPicPr>
          <p:blipFill>
            <a:blip r:embed="rId1"/>
            <a:stretch/>
          </p:blipFill>
          <p:spPr>
            <a:xfrm>
              <a:off x="6782400" y="1690560"/>
              <a:ext cx="3198960" cy="3227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6" name="CustomShape 6"/>
          <p:cNvSpPr/>
          <p:nvPr/>
        </p:nvSpPr>
        <p:spPr>
          <a:xfrm>
            <a:off x="572040" y="1989360"/>
            <a:ext cx="6096960" cy="27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Overlapping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Term: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	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572040" y="1989360"/>
            <a:ext cx="6096960" cy="3105360"/>
          </a:xfrm>
          <a:prstGeom prst="rect">
            <a:avLst/>
          </a:prstGeom>
          <a:blipFill rotWithShape="0">
            <a:blip r:embed="rId2"/>
            <a:stretch>
              <a:fillRect l="-1592" t="-1749" r="0" b="-213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Motivations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4" name="Graphique 10" descr=""/>
          <p:cNvPicPr/>
          <p:nvPr/>
        </p:nvPicPr>
        <p:blipFill>
          <a:blip r:embed="rId1"/>
          <a:stretch/>
        </p:blipFill>
        <p:spPr>
          <a:xfrm>
            <a:off x="1786320" y="2286000"/>
            <a:ext cx="1208880" cy="1208880"/>
          </a:xfrm>
          <a:prstGeom prst="rect">
            <a:avLst/>
          </a:prstGeom>
          <a:ln>
            <a:noFill/>
          </a:ln>
        </p:spPr>
      </p:pic>
      <p:grpSp>
        <p:nvGrpSpPr>
          <p:cNvPr id="125" name="Group 2"/>
          <p:cNvGrpSpPr/>
          <p:nvPr/>
        </p:nvGrpSpPr>
        <p:grpSpPr>
          <a:xfrm>
            <a:off x="8924760" y="2590920"/>
            <a:ext cx="1467000" cy="856440"/>
            <a:chOff x="8924760" y="2590920"/>
            <a:chExt cx="1467000" cy="856440"/>
          </a:xfrm>
        </p:grpSpPr>
        <p:pic>
          <p:nvPicPr>
            <p:cNvPr id="126" name="Graphique 6" descr=""/>
            <p:cNvPicPr/>
            <p:nvPr/>
          </p:nvPicPr>
          <p:blipFill>
            <a:blip r:embed="rId2"/>
            <a:stretch/>
          </p:blipFill>
          <p:spPr>
            <a:xfrm>
              <a:off x="9379800" y="2590920"/>
              <a:ext cx="563040" cy="85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Line 3"/>
            <p:cNvSpPr/>
            <p:nvPr/>
          </p:nvSpPr>
          <p:spPr>
            <a:xfrm>
              <a:off x="8924760" y="3220560"/>
              <a:ext cx="278280" cy="360"/>
            </a:xfrm>
            <a:prstGeom prst="line">
              <a:avLst/>
            </a:prstGeom>
            <a:ln w="76320">
              <a:rou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8" name="Line 4"/>
            <p:cNvSpPr/>
            <p:nvPr/>
          </p:nvSpPr>
          <p:spPr>
            <a:xfrm>
              <a:off x="10113120" y="3220560"/>
              <a:ext cx="278640" cy="360"/>
            </a:xfrm>
            <a:prstGeom prst="line">
              <a:avLst/>
            </a:prstGeom>
            <a:ln w="76320">
              <a:rou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129" name="Image 16" descr=""/>
          <p:cNvPicPr/>
          <p:nvPr/>
        </p:nvPicPr>
        <p:blipFill>
          <a:blip r:embed="rId3"/>
          <a:stretch/>
        </p:blipFill>
        <p:spPr>
          <a:xfrm>
            <a:off x="5491080" y="2395440"/>
            <a:ext cx="1208880" cy="1208880"/>
          </a:xfrm>
          <a:prstGeom prst="rect">
            <a:avLst/>
          </a:prstGeom>
          <a:ln>
            <a:noFill/>
          </a:ln>
        </p:spPr>
      </p:pic>
      <p:pic>
        <p:nvPicPr>
          <p:cNvPr id="130" name="Graphique 18" descr=""/>
          <p:cNvPicPr/>
          <p:nvPr/>
        </p:nvPicPr>
        <p:blipFill>
          <a:blip r:embed="rId4"/>
          <a:stretch/>
        </p:blipFill>
        <p:spPr>
          <a:xfrm>
            <a:off x="5532480" y="2469240"/>
            <a:ext cx="1061280" cy="106128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1409760" y="3495600"/>
            <a:ext cx="23997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Educational purpose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4405320" y="3502800"/>
            <a:ext cx="3818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Imperative paradigm alternative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8328240" y="3495600"/>
            <a:ext cx="2881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Based on rewrite systems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 rot="16200000">
            <a:off x="5792040" y="-1126800"/>
            <a:ext cx="542160" cy="1051488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3090960" y="4750920"/>
            <a:ext cx="600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2e75b6"/>
                </a:solidFill>
                <a:latin typeface="Berlin Sans FB"/>
                <a:ea typeface="DejaVu Sans"/>
              </a:rPr>
              <a:t>FunBlocks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C17234-D9AA-41D6-AD78-B01AF84DA65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Overlap and critical pairs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ABDB60-D411-4AD6-9428-22A957C5A79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838080" y="2490120"/>
            <a:ext cx="439128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838080" y="2490120"/>
            <a:ext cx="4391280" cy="1107360"/>
          </a:xfrm>
          <a:prstGeom prst="rect">
            <a:avLst/>
          </a:prstGeom>
          <a:blipFill rotWithShape="0">
            <a:blip r:embed="rId1"/>
            <a:stretch>
              <a:fillRect l="0" t="0" r="0" b="-1093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92" name="Group 5"/>
          <p:cNvGrpSpPr/>
          <p:nvPr/>
        </p:nvGrpSpPr>
        <p:grpSpPr>
          <a:xfrm>
            <a:off x="7024320" y="1792800"/>
            <a:ext cx="2829600" cy="2496240"/>
            <a:chOff x="7024320" y="1792800"/>
            <a:chExt cx="2829600" cy="2496240"/>
          </a:xfrm>
        </p:grpSpPr>
        <p:sp>
          <p:nvSpPr>
            <p:cNvPr id="293" name="CustomShape 6"/>
            <p:cNvSpPr/>
            <p:nvPr/>
          </p:nvSpPr>
          <p:spPr>
            <a:xfrm>
              <a:off x="7630200" y="1792800"/>
              <a:ext cx="1541520" cy="460800"/>
            </a:xfrm>
            <a:prstGeom prst="rect">
              <a:avLst/>
            </a:prstGeom>
            <a:blipFill rotWithShape="0">
              <a:blip r:embed="rId2"/>
              <a:stretch>
                <a:fillRect l="0" t="0" r="0" b="-1698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94" name="CustomShape 7"/>
            <p:cNvSpPr/>
            <p:nvPr/>
          </p:nvSpPr>
          <p:spPr>
            <a:xfrm flipH="1">
              <a:off x="7276680" y="2254680"/>
              <a:ext cx="1122840" cy="157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CustomShape 8"/>
            <p:cNvSpPr/>
            <p:nvPr/>
          </p:nvSpPr>
          <p:spPr>
            <a:xfrm>
              <a:off x="8401320" y="2254680"/>
              <a:ext cx="1045800" cy="157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7030a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CustomShape 9"/>
            <p:cNvSpPr/>
            <p:nvPr/>
          </p:nvSpPr>
          <p:spPr>
            <a:xfrm>
              <a:off x="7277400" y="2651760"/>
              <a:ext cx="398520" cy="399240"/>
            </a:xfrm>
            <a:prstGeom prst="rect">
              <a:avLst/>
            </a:prstGeom>
            <a:blipFill rotWithShape="0">
              <a:blip r:embed="rId3"/>
              <a:stretch>
                <a:fillRect l="0" t="0" r="-2910" b="-748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97" name="CustomShape 10"/>
            <p:cNvSpPr/>
            <p:nvPr/>
          </p:nvSpPr>
          <p:spPr>
            <a:xfrm>
              <a:off x="9125640" y="2651760"/>
              <a:ext cx="574920" cy="399240"/>
            </a:xfrm>
            <a:prstGeom prst="rect">
              <a:avLst/>
            </a:prstGeom>
            <a:blipFill rotWithShape="0">
              <a:blip r:embed="rId4"/>
              <a:stretch>
                <a:fillRect l="0" t="0" r="0" b="-748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98" name="CustomShape 11"/>
            <p:cNvSpPr/>
            <p:nvPr/>
          </p:nvSpPr>
          <p:spPr>
            <a:xfrm>
              <a:off x="7024320" y="3769560"/>
              <a:ext cx="329760" cy="460800"/>
            </a:xfrm>
            <a:prstGeom prst="rect">
              <a:avLst/>
            </a:prstGeom>
            <a:blipFill rotWithShape="0">
              <a:blip r:embed="rId5"/>
              <a:stretch>
                <a:fillRect l="-3625" t="0" r="-164765" b="-1698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99" name="CustomShape 12"/>
            <p:cNvSpPr/>
            <p:nvPr/>
          </p:nvSpPr>
          <p:spPr>
            <a:xfrm>
              <a:off x="9011880" y="3828240"/>
              <a:ext cx="842040" cy="460800"/>
            </a:xfrm>
            <a:prstGeom prst="rect">
              <a:avLst/>
            </a:prstGeom>
            <a:blipFill rotWithShape="0">
              <a:blip r:embed="rId6"/>
              <a:stretch>
                <a:fillRect l="0" t="0" r="-4236" b="-1698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 </a:t>
              </a:r>
              <a:endParaRPr b="0" lang="fr-FR" sz="1800" spc="-1" strike="noStrike">
                <a:latin typeface="Arial"/>
              </a:endParaRPr>
            </a:p>
          </p:txBody>
        </p:sp>
      </p:grpSp>
      <p:sp>
        <p:nvSpPr>
          <p:cNvPr id="300" name="CustomShape 13"/>
          <p:cNvSpPr/>
          <p:nvPr/>
        </p:nvSpPr>
        <p:spPr>
          <a:xfrm flipH="1">
            <a:off x="8609760" y="1390680"/>
            <a:ext cx="80208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4"/>
          <p:cNvSpPr/>
          <p:nvPr/>
        </p:nvSpPr>
        <p:spPr>
          <a:xfrm>
            <a:off x="9413280" y="1160280"/>
            <a:ext cx="13604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Overlapping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2" name="CustomShape 15"/>
          <p:cNvSpPr/>
          <p:nvPr/>
        </p:nvSpPr>
        <p:spPr>
          <a:xfrm>
            <a:off x="2052720" y="4982400"/>
            <a:ext cx="8085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is called 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critical pair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03" name="CustomShape 16"/>
          <p:cNvSpPr/>
          <p:nvPr/>
        </p:nvSpPr>
        <p:spPr>
          <a:xfrm>
            <a:off x="2052720" y="4982400"/>
            <a:ext cx="8085600" cy="522360"/>
          </a:xfrm>
          <a:prstGeom prst="rect">
            <a:avLst/>
          </a:prstGeom>
          <a:blipFill rotWithShape="0">
            <a:blip r:embed="rId7"/>
            <a:stretch>
              <a:fillRect l="0" t="-10374" r="0" b="-3246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Critical Pair Lemma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3F52174-DE55-402F-BE46-025517B0775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03200" y="2415960"/>
            <a:ext cx="11385360" cy="22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terminating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rewriting system is </a:t>
            </a: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confluent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and only if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all critical pairs are convergent 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Critical Pair Lemma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9D58238-4C92-48C0-88D2-5D169B04C9B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893160" y="2873880"/>
            <a:ext cx="439128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893160" y="2873880"/>
            <a:ext cx="4391280" cy="1107360"/>
          </a:xfrm>
          <a:prstGeom prst="rect">
            <a:avLst/>
          </a:prstGeom>
          <a:blipFill rotWithShape="0">
            <a:blip r:embed="rId1"/>
            <a:stretch>
              <a:fillRect l="0" t="0" r="0" b="-765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7630200" y="1814760"/>
            <a:ext cx="1541520" cy="460800"/>
          </a:xfrm>
          <a:prstGeom prst="rect">
            <a:avLst/>
          </a:prstGeom>
          <a:blipFill rotWithShape="0">
            <a:blip r:embed="rId2"/>
            <a:stretch>
              <a:fillRect l="0" t="0" r="0" b="-185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2" name="CustomShape 6"/>
          <p:cNvSpPr/>
          <p:nvPr/>
        </p:nvSpPr>
        <p:spPr>
          <a:xfrm flipH="1">
            <a:off x="7276680" y="2276640"/>
            <a:ext cx="1122840" cy="157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7"/>
          <p:cNvSpPr/>
          <p:nvPr/>
        </p:nvSpPr>
        <p:spPr>
          <a:xfrm>
            <a:off x="8401320" y="2276640"/>
            <a:ext cx="1045800" cy="157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8"/>
          <p:cNvSpPr/>
          <p:nvPr/>
        </p:nvSpPr>
        <p:spPr>
          <a:xfrm>
            <a:off x="7277400" y="2673720"/>
            <a:ext cx="398520" cy="399240"/>
          </a:xfrm>
          <a:prstGeom prst="rect">
            <a:avLst/>
          </a:prstGeom>
          <a:blipFill rotWithShape="0">
            <a:blip r:embed="rId3"/>
            <a:stretch>
              <a:fillRect l="0" t="0" r="-2910" b="-759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9125640" y="2673720"/>
            <a:ext cx="574920" cy="399240"/>
          </a:xfrm>
          <a:prstGeom prst="rect">
            <a:avLst/>
          </a:prstGeom>
          <a:blipFill rotWithShape="0">
            <a:blip r:embed="rId4"/>
            <a:stretch>
              <a:fillRect l="0" t="0" r="0" b="-759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6" name="CustomShape 10"/>
          <p:cNvSpPr/>
          <p:nvPr/>
        </p:nvSpPr>
        <p:spPr>
          <a:xfrm>
            <a:off x="7024320" y="3791520"/>
            <a:ext cx="329760" cy="460800"/>
          </a:xfrm>
          <a:prstGeom prst="rect">
            <a:avLst/>
          </a:prstGeom>
          <a:blipFill rotWithShape="0">
            <a:blip r:embed="rId5"/>
            <a:stretch>
              <a:fillRect l="-3625" t="0" r="-164765" b="-169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7" name="CustomShape 11"/>
          <p:cNvSpPr/>
          <p:nvPr/>
        </p:nvSpPr>
        <p:spPr>
          <a:xfrm>
            <a:off x="9011880" y="3850200"/>
            <a:ext cx="842040" cy="460800"/>
          </a:xfrm>
          <a:prstGeom prst="rect">
            <a:avLst/>
          </a:prstGeom>
          <a:blipFill rotWithShape="0">
            <a:blip r:embed="rId6"/>
            <a:stretch>
              <a:fillRect l="0" t="0" r="-4236" b="-185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8" name="CustomShape 12"/>
          <p:cNvSpPr/>
          <p:nvPr/>
        </p:nvSpPr>
        <p:spPr>
          <a:xfrm flipH="1">
            <a:off x="9435240" y="4323960"/>
            <a:ext cx="360" cy="72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3"/>
          <p:cNvSpPr/>
          <p:nvPr/>
        </p:nvSpPr>
        <p:spPr>
          <a:xfrm>
            <a:off x="9582840" y="4406040"/>
            <a:ext cx="398520" cy="399240"/>
          </a:xfrm>
          <a:prstGeom prst="rect">
            <a:avLst/>
          </a:prstGeom>
          <a:blipFill rotWithShape="0">
            <a:blip r:embed="rId7"/>
            <a:stretch>
              <a:fillRect l="0" t="0" r="-1410" b="-759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0" name="CustomShape 14"/>
          <p:cNvSpPr/>
          <p:nvPr/>
        </p:nvSpPr>
        <p:spPr>
          <a:xfrm>
            <a:off x="7378200" y="4245480"/>
            <a:ext cx="858960" cy="168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15"/>
          <p:cNvSpPr/>
          <p:nvPr/>
        </p:nvSpPr>
        <p:spPr>
          <a:xfrm>
            <a:off x="8237880" y="5915880"/>
            <a:ext cx="329760" cy="460800"/>
          </a:xfrm>
          <a:prstGeom prst="rect">
            <a:avLst/>
          </a:prstGeom>
          <a:blipFill rotWithShape="0">
            <a:blip r:embed="rId8"/>
            <a:stretch>
              <a:fillRect l="-3470" t="0" r="-10787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2" name="CustomShape 16"/>
          <p:cNvSpPr/>
          <p:nvPr/>
        </p:nvSpPr>
        <p:spPr>
          <a:xfrm>
            <a:off x="7123680" y="6146640"/>
            <a:ext cx="111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7"/>
          <p:cNvSpPr/>
          <p:nvPr/>
        </p:nvSpPr>
        <p:spPr>
          <a:xfrm>
            <a:off x="5492880" y="5915880"/>
            <a:ext cx="17244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Convergence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4" name="CustomShape 18"/>
          <p:cNvSpPr/>
          <p:nvPr/>
        </p:nvSpPr>
        <p:spPr>
          <a:xfrm>
            <a:off x="9011520" y="5002560"/>
            <a:ext cx="842040" cy="460800"/>
          </a:xfrm>
          <a:prstGeom prst="rect">
            <a:avLst/>
          </a:prstGeom>
          <a:blipFill rotWithShape="0">
            <a:blip r:embed="rId9"/>
            <a:stretch>
              <a:fillRect l="0" t="0" r="-4236" b="-185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5" name="CustomShape 19"/>
          <p:cNvSpPr/>
          <p:nvPr/>
        </p:nvSpPr>
        <p:spPr>
          <a:xfrm>
            <a:off x="7218000" y="4799880"/>
            <a:ext cx="574920" cy="399240"/>
          </a:xfrm>
          <a:prstGeom prst="rect">
            <a:avLst/>
          </a:prstGeom>
          <a:blipFill rotWithShape="0">
            <a:blip r:embed="rId10"/>
            <a:stretch>
              <a:fillRect l="0" t="0" r="0" b="-748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6" name="CustomShape 20"/>
          <p:cNvSpPr/>
          <p:nvPr/>
        </p:nvSpPr>
        <p:spPr>
          <a:xfrm flipH="1">
            <a:off x="8567640" y="5464080"/>
            <a:ext cx="864000" cy="68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1"/>
          <p:cNvSpPr/>
          <p:nvPr/>
        </p:nvSpPr>
        <p:spPr>
          <a:xfrm>
            <a:off x="9160200" y="5698440"/>
            <a:ext cx="574920" cy="399240"/>
          </a:xfrm>
          <a:prstGeom prst="rect">
            <a:avLst/>
          </a:prstGeom>
          <a:blipFill rotWithShape="0">
            <a:blip r:embed="rId11"/>
            <a:stretch>
              <a:fillRect l="0" t="0" r="0" b="-759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B8008D7-36D1-4B55-A09D-24199D27A98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178640" y="1872720"/>
            <a:ext cx="21585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Input: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266840" y="3188160"/>
            <a:ext cx="491652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set of equation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reduction ordering &lt;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7494120" y="4518000"/>
            <a:ext cx="24084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Non-confluent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33" name="Image 9" descr=""/>
          <p:cNvPicPr/>
          <p:nvPr/>
        </p:nvPicPr>
        <p:blipFill>
          <a:blip r:embed="rId1"/>
          <a:srcRect l="15751" t="0" r="18552" b="84419"/>
          <a:stretch/>
        </p:blipFill>
        <p:spPr>
          <a:xfrm>
            <a:off x="6793560" y="3006000"/>
            <a:ext cx="3809160" cy="148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8" dur="indefinite" restart="never" nodeType="tmRoot">
          <p:childTnLst>
            <p:seq>
              <p:cTn id="1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17795E-65BF-49FB-9CA8-BBA018BB4BF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1178640" y="1872720"/>
            <a:ext cx="21585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Output: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1281240" y="2890800"/>
            <a:ext cx="343008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b050"/>
                </a:solidFill>
                <a:latin typeface="Calibri"/>
                <a:ea typeface="DejaVu Sans"/>
              </a:rPr>
              <a:t>Terminate successfully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Loop indefinitely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Fail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38" name="Graphique 2" descr=""/>
          <p:cNvPicPr/>
          <p:nvPr/>
        </p:nvPicPr>
        <p:blipFill>
          <a:blip r:embed="rId1"/>
          <a:stretch/>
        </p:blipFill>
        <p:spPr>
          <a:xfrm>
            <a:off x="4857840" y="27378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39" name="Graphique 6" descr=""/>
          <p:cNvPicPr/>
          <p:nvPr/>
        </p:nvPicPr>
        <p:blipFill>
          <a:blip r:embed="rId2"/>
          <a:stretch/>
        </p:blipFill>
        <p:spPr>
          <a:xfrm>
            <a:off x="4857840" y="34290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40" name="Graphique 12" descr=""/>
          <p:cNvPicPr/>
          <p:nvPr/>
        </p:nvPicPr>
        <p:blipFill>
          <a:blip r:embed="rId3"/>
          <a:stretch/>
        </p:blipFill>
        <p:spPr>
          <a:xfrm>
            <a:off x="4857840" y="42130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341" name="CustomShape 5"/>
          <p:cNvSpPr/>
          <p:nvPr/>
        </p:nvSpPr>
        <p:spPr>
          <a:xfrm>
            <a:off x="6375600" y="2883960"/>
            <a:ext cx="536760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b050"/>
                </a:solidFill>
                <a:latin typeface="Calibri"/>
                <a:ea typeface="DejaVu Sans"/>
              </a:rPr>
              <a:t>Terminating and confluent rewrite system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Non-terminating rewrite system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Rule which cannot be ordered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(i.e. commutative operator)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60" dur="indefinite" restart="never" nodeType="tmRoot">
          <p:childTnLst>
            <p:seq>
              <p:cTn id="1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3F8B086-9000-4832-BDD3-6E2DB49B3CA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1068480" y="1784880"/>
            <a:ext cx="6069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Basic rules: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1474560" y="2684520"/>
            <a:ext cx="1896120" cy="26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Orienting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Adding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Simplifying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Deleting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6" name="Graphique 10" descr=""/>
          <p:cNvPicPr/>
          <p:nvPr/>
        </p:nvPicPr>
        <p:blipFill>
          <a:blip r:embed="rId1"/>
          <a:stretch/>
        </p:blipFill>
        <p:spPr>
          <a:xfrm>
            <a:off x="5007960" y="25718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47" name="Graphique 11" descr=""/>
          <p:cNvPicPr/>
          <p:nvPr/>
        </p:nvPicPr>
        <p:blipFill>
          <a:blip r:embed="rId2"/>
          <a:stretch/>
        </p:blipFill>
        <p:spPr>
          <a:xfrm>
            <a:off x="5007960" y="328572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48" name="Graphique 17" descr=""/>
          <p:cNvPicPr/>
          <p:nvPr/>
        </p:nvPicPr>
        <p:blipFill>
          <a:blip r:embed="rId3"/>
          <a:stretch/>
        </p:blipFill>
        <p:spPr>
          <a:xfrm>
            <a:off x="5007960" y="39996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49" name="Graphique 19" descr=""/>
          <p:cNvPicPr/>
          <p:nvPr/>
        </p:nvPicPr>
        <p:blipFill>
          <a:blip r:embed="rId4"/>
          <a:stretch/>
        </p:blipFill>
        <p:spPr>
          <a:xfrm>
            <a:off x="5007960" y="473436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350" name="CustomShape 5"/>
          <p:cNvSpPr/>
          <p:nvPr/>
        </p:nvSpPr>
        <p:spPr>
          <a:xfrm>
            <a:off x="7138800" y="2769480"/>
            <a:ext cx="3789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 to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7138800" y="2769480"/>
            <a:ext cx="3789000" cy="460800"/>
          </a:xfrm>
          <a:prstGeom prst="rect">
            <a:avLst/>
          </a:prstGeom>
          <a:blipFill rotWithShape="0">
            <a:blip r:embed="rId5"/>
            <a:stretch>
              <a:fillRect l="-2401" t="-10417" r="0" b="-288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7138800" y="3483360"/>
            <a:ext cx="4295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  in the set of equation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7138800" y="3483360"/>
            <a:ext cx="4295880" cy="460800"/>
          </a:xfrm>
          <a:prstGeom prst="rect">
            <a:avLst/>
          </a:prstGeom>
          <a:blipFill rotWithShape="0">
            <a:blip r:embed="rId6"/>
            <a:stretch>
              <a:fillRect l="-2113" t="-10417" r="-131" b="-288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7137000" y="4197600"/>
            <a:ext cx="4295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Simplify  in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7137000" y="4197600"/>
            <a:ext cx="4295880" cy="460800"/>
          </a:xfrm>
          <a:prstGeom prst="rect">
            <a:avLst/>
          </a:prstGeom>
          <a:blipFill rotWithShape="0">
            <a:blip r:embed="rId7"/>
            <a:stretch>
              <a:fillRect l="-2260" t="-10584" r="0" b="-305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" name="CustomShape 11"/>
          <p:cNvSpPr/>
          <p:nvPr/>
        </p:nvSpPr>
        <p:spPr>
          <a:xfrm>
            <a:off x="7137000" y="4937760"/>
            <a:ext cx="4295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Delete trivial rules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57" name="CustomShape 12"/>
          <p:cNvSpPr/>
          <p:nvPr/>
        </p:nvSpPr>
        <p:spPr>
          <a:xfrm>
            <a:off x="7137000" y="4937760"/>
            <a:ext cx="4295880" cy="460800"/>
          </a:xfrm>
          <a:prstGeom prst="rect">
            <a:avLst/>
          </a:prstGeom>
          <a:blipFill rotWithShape="0">
            <a:blip r:embed="rId8"/>
            <a:stretch>
              <a:fillRect l="-2260" t="-10417" r="0" b="-288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62" dur="indefinite" restart="never" nodeType="tmRoot">
          <p:childTnLst>
            <p:seq>
              <p:cTn id="1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24B37A6-F8DF-417A-9363-54A00F5A6FD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1915200" y="2258640"/>
            <a:ext cx="18961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61" name="Graphique 17" descr=""/>
          <p:cNvPicPr/>
          <p:nvPr/>
        </p:nvPicPr>
        <p:blipFill>
          <a:blip r:embed="rId1"/>
          <a:stretch/>
        </p:blipFill>
        <p:spPr>
          <a:xfrm>
            <a:off x="5360400" y="206064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362" name="CustomShape 4"/>
          <p:cNvSpPr/>
          <p:nvPr/>
        </p:nvSpPr>
        <p:spPr>
          <a:xfrm>
            <a:off x="7304040" y="2258640"/>
            <a:ext cx="4295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  in the set of equation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63" name="CustomShape 5"/>
          <p:cNvSpPr/>
          <p:nvPr/>
        </p:nvSpPr>
        <p:spPr>
          <a:xfrm>
            <a:off x="7304040" y="2258640"/>
            <a:ext cx="4295880" cy="460800"/>
          </a:xfrm>
          <a:prstGeom prst="rect">
            <a:avLst/>
          </a:prstGeom>
          <a:blipFill rotWithShape="0">
            <a:blip r:embed="rId2"/>
            <a:stretch>
              <a:fillRect l="-2113" t="-10417" r="-131" b="-288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4" name="Image 5" descr=""/>
          <p:cNvPicPr/>
          <p:nvPr/>
        </p:nvPicPr>
        <p:blipFill>
          <a:blip r:embed="rId3"/>
          <a:srcRect l="50021" t="43548" r="8372" b="49786"/>
          <a:stretch/>
        </p:blipFill>
        <p:spPr>
          <a:xfrm>
            <a:off x="1073520" y="3210840"/>
            <a:ext cx="3578760" cy="827280"/>
          </a:xfrm>
          <a:prstGeom prst="rect">
            <a:avLst/>
          </a:prstGeom>
          <a:ln>
            <a:noFill/>
          </a:ln>
        </p:spPr>
      </p:pic>
      <p:pic>
        <p:nvPicPr>
          <p:cNvPr id="365" name="Image 6" descr=""/>
          <p:cNvPicPr/>
          <p:nvPr/>
        </p:nvPicPr>
        <p:blipFill>
          <a:blip r:embed="rId4"/>
          <a:srcRect l="35404" t="53119" r="17986" b="35532"/>
          <a:stretch/>
        </p:blipFill>
        <p:spPr>
          <a:xfrm>
            <a:off x="558000" y="4133160"/>
            <a:ext cx="4801680" cy="1690920"/>
          </a:xfrm>
          <a:prstGeom prst="rect">
            <a:avLst/>
          </a:prstGeom>
          <a:ln>
            <a:noFill/>
          </a:ln>
        </p:spPr>
      </p:pic>
      <p:sp>
        <p:nvSpPr>
          <p:cNvPr id="366" name="CustomShape 6"/>
          <p:cNvSpPr/>
          <p:nvPr/>
        </p:nvSpPr>
        <p:spPr>
          <a:xfrm>
            <a:off x="558000" y="5557680"/>
            <a:ext cx="4372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No convergent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67" name="Graphique 26" descr=""/>
          <p:cNvPicPr/>
          <p:nvPr/>
        </p:nvPicPr>
        <p:blipFill>
          <a:blip r:embed="rId5"/>
          <a:stretch/>
        </p:blipFill>
        <p:spPr>
          <a:xfrm>
            <a:off x="5360400" y="40388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368" name="Image 31" descr=""/>
          <p:cNvPicPr/>
          <p:nvPr/>
        </p:nvPicPr>
        <p:blipFill>
          <a:blip r:embed="rId6"/>
          <a:srcRect l="50300" t="89043" r="8934" b="1242"/>
          <a:stretch/>
        </p:blipFill>
        <p:spPr>
          <a:xfrm>
            <a:off x="7579440" y="3918960"/>
            <a:ext cx="3184560" cy="1096560"/>
          </a:xfrm>
          <a:prstGeom prst="rect">
            <a:avLst/>
          </a:prstGeom>
          <a:ln>
            <a:noFill/>
          </a:ln>
        </p:spPr>
      </p:pic>
      <p:sp>
        <p:nvSpPr>
          <p:cNvPr id="369" name="CustomShape 7"/>
          <p:cNvSpPr/>
          <p:nvPr/>
        </p:nvSpPr>
        <p:spPr>
          <a:xfrm>
            <a:off x="7689600" y="4649040"/>
            <a:ext cx="2500200" cy="364320"/>
          </a:xfrm>
          <a:prstGeom prst="roundRect">
            <a:avLst>
              <a:gd name="adj" fmla="val 16667"/>
            </a:avLst>
          </a:prstGeom>
          <a:noFill/>
          <a:ln w="57240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8"/>
          <p:cNvSpPr/>
          <p:nvPr/>
        </p:nvSpPr>
        <p:spPr>
          <a:xfrm>
            <a:off x="7722720" y="5326920"/>
            <a:ext cx="25002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New rule added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3F9E19-EAF5-4441-9BA8-EAD9C0038A2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838080" y="1795680"/>
            <a:ext cx="3600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Completion process: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933840" y="2937960"/>
            <a:ext cx="1125756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each equation reduce  and  to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normal form and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Fill the set of rules using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basic operators and reduction ordering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the algorithm terminate successfully: </a:t>
            </a: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terminating and confluent rewrite system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933840" y="2937960"/>
            <a:ext cx="11257560" cy="1938240"/>
          </a:xfrm>
          <a:prstGeom prst="rect">
            <a:avLst/>
          </a:prstGeom>
          <a:blipFill rotWithShape="0">
            <a:blip r:embed="rId1"/>
            <a:stretch>
              <a:fillRect l="-862" t="-2808" r="0" b="-626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84" dur="indefinite" restart="never" nodeType="tmRoot">
          <p:childTnLst>
            <p:seq>
              <p:cTn id="1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Knuth-Bendix completion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EBCD0AB-4DCC-4118-8D06-A0A3355E422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838080" y="1795680"/>
            <a:ext cx="45151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Completion for axioms of groups: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79" name="Image 5" descr=""/>
          <p:cNvPicPr/>
          <p:nvPr/>
        </p:nvPicPr>
        <p:blipFill>
          <a:blip r:embed="rId1"/>
          <a:srcRect l="15104" t="0" r="15278" b="84554"/>
          <a:stretch/>
        </p:blipFill>
        <p:spPr>
          <a:xfrm>
            <a:off x="838080" y="3429000"/>
            <a:ext cx="3628440" cy="1319040"/>
          </a:xfrm>
          <a:prstGeom prst="rect">
            <a:avLst/>
          </a:prstGeom>
          <a:ln>
            <a:noFill/>
          </a:ln>
        </p:spPr>
      </p:pic>
      <p:pic>
        <p:nvPicPr>
          <p:cNvPr id="380" name="Image 6" descr=""/>
          <p:cNvPicPr/>
          <p:nvPr/>
        </p:nvPicPr>
        <p:blipFill>
          <a:blip r:embed="rId2"/>
          <a:srcRect l="7989" t="47994" r="13148" b="3981"/>
          <a:stretch/>
        </p:blipFill>
        <p:spPr>
          <a:xfrm>
            <a:off x="7724880" y="2580840"/>
            <a:ext cx="3294360" cy="3291840"/>
          </a:xfrm>
          <a:prstGeom prst="rect">
            <a:avLst/>
          </a:prstGeom>
          <a:ln>
            <a:noFill/>
          </a:ln>
        </p:spPr>
      </p:pic>
      <p:pic>
        <p:nvPicPr>
          <p:cNvPr id="381" name="Graphique 12" descr=""/>
          <p:cNvPicPr/>
          <p:nvPr/>
        </p:nvPicPr>
        <p:blipFill>
          <a:blip r:embed="rId3"/>
          <a:stretch/>
        </p:blipFill>
        <p:spPr>
          <a:xfrm>
            <a:off x="5551920" y="3798360"/>
            <a:ext cx="1087200" cy="8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6" dur="indefinite" restart="never" nodeType="tmRoot">
          <p:childTnLst>
            <p:seq>
              <p:cTn id="1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Educational tools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1F5FFDF-0DA1-48AC-A71C-D43E1128F9B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5702760" y="2928240"/>
            <a:ext cx="116892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  <a:ea typeface="DejaVu Sans"/>
              </a:rPr>
              <a:t>CSI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8610480" y="2922120"/>
            <a:ext cx="191304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  <a:ea typeface="DejaVu Sans"/>
              </a:rPr>
              <a:t>KBCV</a:t>
            </a:r>
            <a:endParaRPr b="0" lang="fr-FR" sz="5400" spc="-1" strike="noStrike">
              <a:latin typeface="Arial"/>
            </a:endParaRPr>
          </a:p>
        </p:txBody>
      </p:sp>
      <p:grpSp>
        <p:nvGrpSpPr>
          <p:cNvPr id="386" name="Group 5"/>
          <p:cNvGrpSpPr/>
          <p:nvPr/>
        </p:nvGrpSpPr>
        <p:grpSpPr>
          <a:xfrm>
            <a:off x="1018800" y="2967120"/>
            <a:ext cx="3276000" cy="923040"/>
            <a:chOff x="1018800" y="2967120"/>
            <a:chExt cx="3276000" cy="923040"/>
          </a:xfrm>
        </p:grpSpPr>
        <p:pic>
          <p:nvPicPr>
            <p:cNvPr id="387" name="Image 5" descr=""/>
            <p:cNvPicPr/>
            <p:nvPr/>
          </p:nvPicPr>
          <p:blipFill>
            <a:blip r:embed="rId1"/>
            <a:stretch/>
          </p:blipFill>
          <p:spPr>
            <a:xfrm>
              <a:off x="1018800" y="3045600"/>
              <a:ext cx="1269720" cy="844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8" name="Image 10" descr=""/>
            <p:cNvPicPr/>
            <p:nvPr/>
          </p:nvPicPr>
          <p:blipFill>
            <a:blip r:embed="rId2"/>
            <a:stretch/>
          </p:blipFill>
          <p:spPr>
            <a:xfrm>
              <a:off x="2566080" y="3045600"/>
              <a:ext cx="1728720" cy="76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9" name="Line 6"/>
            <p:cNvSpPr/>
            <p:nvPr/>
          </p:nvSpPr>
          <p:spPr>
            <a:xfrm flipH="1">
              <a:off x="2269440" y="2967120"/>
              <a:ext cx="316440" cy="845280"/>
            </a:xfrm>
            <a:prstGeom prst="line">
              <a:avLst/>
            </a:prstGeom>
            <a:ln w="3816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0" name="CustomShape 7"/>
          <p:cNvSpPr/>
          <p:nvPr/>
        </p:nvSpPr>
        <p:spPr>
          <a:xfrm>
            <a:off x="1721160" y="4306320"/>
            <a:ext cx="1728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Termination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5422680" y="4306320"/>
            <a:ext cx="1728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Confluence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92" name="CustomShape 9"/>
          <p:cNvSpPr/>
          <p:nvPr/>
        </p:nvSpPr>
        <p:spPr>
          <a:xfrm>
            <a:off x="8610480" y="4306320"/>
            <a:ext cx="1728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Completion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188" dur="indefinite" restart="never" nodeType="tmRoot">
          <p:childTnLst>
            <p:seq>
              <p:cTn id="1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Road Map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3C06FEE-3FB5-4C87-A715-24509BBF4A1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39" name="CustomShape 3" hidden="1"/>
          <p:cNvSpPr/>
          <p:nvPr/>
        </p:nvSpPr>
        <p:spPr>
          <a:xfrm>
            <a:off x="172080" y="5196240"/>
            <a:ext cx="6332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ed7d31"/>
                </a:solidFill>
                <a:latin typeface="Calibri"/>
                <a:ea typeface="DejaVu Sans"/>
              </a:rPr>
              <a:t>2020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0" name="Line 4"/>
          <p:cNvSpPr/>
          <p:nvPr/>
        </p:nvSpPr>
        <p:spPr>
          <a:xfrm>
            <a:off x="11347200" y="4823280"/>
            <a:ext cx="360" cy="320040"/>
          </a:xfrm>
          <a:prstGeom prst="line">
            <a:avLst/>
          </a:prstGeom>
          <a:ln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" hidden="1"/>
          <p:cNvSpPr/>
          <p:nvPr/>
        </p:nvSpPr>
        <p:spPr>
          <a:xfrm>
            <a:off x="3169080" y="4246560"/>
            <a:ext cx="360" cy="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6" hidden="1"/>
          <p:cNvSpPr/>
          <p:nvPr/>
        </p:nvSpPr>
        <p:spPr>
          <a:xfrm>
            <a:off x="0" y="4118760"/>
            <a:ext cx="418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1000" spc="-1" strike="noStrike">
                <a:solidFill>
                  <a:srgbClr val="ed7d31"/>
                </a:solidFill>
                <a:latin typeface="Calibri"/>
                <a:ea typeface="DejaVu Sans"/>
              </a:rPr>
              <a:t>95 jours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43" name="CustomShape 7" hidden="1"/>
          <p:cNvSpPr/>
          <p:nvPr/>
        </p:nvSpPr>
        <p:spPr>
          <a:xfrm>
            <a:off x="0" y="434808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8" hidden="1"/>
          <p:cNvSpPr/>
          <p:nvPr/>
        </p:nvSpPr>
        <p:spPr>
          <a:xfrm>
            <a:off x="0" y="434808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9" hidden="1"/>
          <p:cNvSpPr/>
          <p:nvPr/>
        </p:nvSpPr>
        <p:spPr>
          <a:xfrm>
            <a:off x="0" y="434808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0" hidden="1"/>
          <p:cNvSpPr/>
          <p:nvPr/>
        </p:nvSpPr>
        <p:spPr>
          <a:xfrm>
            <a:off x="4374360" y="4620240"/>
            <a:ext cx="360" cy="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1" hidden="1"/>
          <p:cNvSpPr/>
          <p:nvPr/>
        </p:nvSpPr>
        <p:spPr>
          <a:xfrm>
            <a:off x="0" y="4492080"/>
            <a:ext cx="418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1000" spc="-1" strike="noStrike">
                <a:solidFill>
                  <a:srgbClr val="ed7d31"/>
                </a:solidFill>
                <a:latin typeface="Calibri"/>
                <a:ea typeface="DejaVu Sans"/>
              </a:rPr>
              <a:t>81 jours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48" name="CustomShape 12" hidden="1"/>
          <p:cNvSpPr/>
          <p:nvPr/>
        </p:nvSpPr>
        <p:spPr>
          <a:xfrm>
            <a:off x="0" y="472176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3" hidden="1"/>
          <p:cNvSpPr/>
          <p:nvPr/>
        </p:nvSpPr>
        <p:spPr>
          <a:xfrm>
            <a:off x="0" y="472176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4" hidden="1"/>
          <p:cNvSpPr/>
          <p:nvPr/>
        </p:nvSpPr>
        <p:spPr>
          <a:xfrm>
            <a:off x="0" y="4721760"/>
            <a:ext cx="360" cy="1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Group 15"/>
          <p:cNvGrpSpPr/>
          <p:nvPr/>
        </p:nvGrpSpPr>
        <p:grpSpPr>
          <a:xfrm>
            <a:off x="838080" y="1690560"/>
            <a:ext cx="9816120" cy="3643560"/>
            <a:chOff x="838080" y="1690560"/>
            <a:chExt cx="9816120" cy="3643560"/>
          </a:xfrm>
        </p:grpSpPr>
        <p:sp>
          <p:nvSpPr>
            <p:cNvPr id="152" name="CustomShape 16"/>
            <p:cNvSpPr/>
            <p:nvPr/>
          </p:nvSpPr>
          <p:spPr>
            <a:xfrm>
              <a:off x="838080" y="1690560"/>
              <a:ext cx="5241960" cy="153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State of the art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53" name="CustomShape 17"/>
            <p:cNvSpPr/>
            <p:nvPr/>
          </p:nvSpPr>
          <p:spPr>
            <a:xfrm>
              <a:off x="3724560" y="2392920"/>
              <a:ext cx="5594400" cy="153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Test existing tools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54" name="CustomShape 18"/>
            <p:cNvSpPr/>
            <p:nvPr/>
          </p:nvSpPr>
          <p:spPr>
            <a:xfrm>
              <a:off x="4938480" y="3158280"/>
              <a:ext cx="5667120" cy="153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Implementation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155" name="CustomShape 19"/>
            <p:cNvSpPr/>
            <p:nvPr/>
          </p:nvSpPr>
          <p:spPr>
            <a:xfrm>
              <a:off x="838080" y="3803760"/>
              <a:ext cx="9816120" cy="153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254160" tIns="110520" bIns="243000" anchor="ctr"/>
            <a:p>
              <a:pPr>
                <a:lnSpc>
                  <a:spcPct val="90000"/>
                </a:lnSpc>
                <a:spcAft>
                  <a:spcPts val="1015"/>
                </a:spcAft>
              </a:pPr>
              <a:r>
                <a:rPr b="0" lang="fr-FR" sz="29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Report writing</a:t>
              </a:r>
              <a:endParaRPr b="0" lang="fr-FR" sz="2900" spc="-1" strike="noStrike">
                <a:latin typeface="Arial"/>
              </a:endParaRPr>
            </a:p>
          </p:txBody>
        </p:sp>
      </p:grpSp>
      <p:grpSp>
        <p:nvGrpSpPr>
          <p:cNvPr id="156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7" name="Line 21"/>
          <p:cNvSpPr/>
          <p:nvPr/>
        </p:nvSpPr>
        <p:spPr>
          <a:xfrm>
            <a:off x="6095880" y="1690560"/>
            <a:ext cx="360" cy="747720"/>
          </a:xfrm>
          <a:prstGeom prst="line">
            <a:avLst/>
          </a:prstGeom>
          <a:ln w="57240">
            <a:solidFill>
              <a:srgbClr val="ff0000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2"/>
          <p:cNvSpPr/>
          <p:nvPr/>
        </p:nvSpPr>
        <p:spPr>
          <a:xfrm>
            <a:off x="5244840" y="1242000"/>
            <a:ext cx="1702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February 2021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9" name="Line 23"/>
          <p:cNvSpPr/>
          <p:nvPr/>
        </p:nvSpPr>
        <p:spPr>
          <a:xfrm>
            <a:off x="10641600" y="1809720"/>
            <a:ext cx="360" cy="2772720"/>
          </a:xfrm>
          <a:prstGeom prst="line">
            <a:avLst/>
          </a:prstGeom>
          <a:ln w="57240">
            <a:solidFill>
              <a:srgbClr val="ff0000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4"/>
          <p:cNvSpPr/>
          <p:nvPr/>
        </p:nvSpPr>
        <p:spPr>
          <a:xfrm>
            <a:off x="10008360" y="1290960"/>
            <a:ext cx="12657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June 2021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TRS tool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195038-82F8-42C2-BC8A-7722F8081FD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395" name="Image 2" descr=""/>
          <p:cNvPicPr/>
          <p:nvPr/>
        </p:nvPicPr>
        <p:blipFill>
          <a:blip r:embed="rId1"/>
          <a:stretch/>
        </p:blipFill>
        <p:spPr>
          <a:xfrm>
            <a:off x="1839600" y="1271880"/>
            <a:ext cx="8511840" cy="550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0" dur="indefinite" restart="never" nodeType="tmRoot">
          <p:childTnLst>
            <p:seq>
              <p:cTn id="1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TRS tool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AEF7BCA-55DE-4529-B01C-967B43419BF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398" name="Image 4" descr=""/>
          <p:cNvPicPr/>
          <p:nvPr/>
        </p:nvPicPr>
        <p:blipFill>
          <a:blip r:embed="rId1"/>
          <a:stretch/>
        </p:blipFill>
        <p:spPr>
          <a:xfrm>
            <a:off x="1417320" y="1690560"/>
            <a:ext cx="3772800" cy="3946680"/>
          </a:xfrm>
          <a:prstGeom prst="rect">
            <a:avLst/>
          </a:prstGeom>
          <a:ln>
            <a:noFill/>
          </a:ln>
        </p:spPr>
      </p:pic>
      <p:pic>
        <p:nvPicPr>
          <p:cNvPr id="399" name="Image 5" descr=""/>
          <p:cNvPicPr/>
          <p:nvPr/>
        </p:nvPicPr>
        <p:blipFill>
          <a:blip r:embed="rId2"/>
          <a:stretch/>
        </p:blipFill>
        <p:spPr>
          <a:xfrm>
            <a:off x="6369840" y="1288800"/>
            <a:ext cx="4403880" cy="434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2" dur="indefinite" restart="never" nodeType="tmRoot">
          <p:childTnLst>
            <p:seq>
              <p:cTn id="1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TTT2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B85CC08-010B-4C6C-83A8-2945B2C05CD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02" name="Image 2" descr=""/>
          <p:cNvPicPr/>
          <p:nvPr/>
        </p:nvPicPr>
        <p:blipFill>
          <a:blip r:embed="rId1"/>
          <a:stretch/>
        </p:blipFill>
        <p:spPr>
          <a:xfrm>
            <a:off x="2253600" y="1199160"/>
            <a:ext cx="7984800" cy="515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CSI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6A5A7C6-531E-4838-AADF-58D5DBABA21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05" name="Image 5" descr=""/>
          <p:cNvPicPr/>
          <p:nvPr/>
        </p:nvPicPr>
        <p:blipFill>
          <a:blip r:embed="rId1"/>
          <a:stretch/>
        </p:blipFill>
        <p:spPr>
          <a:xfrm>
            <a:off x="2722680" y="250920"/>
            <a:ext cx="6745680" cy="635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KBCV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5CBE7A0-C1D1-4E77-BE41-7DC083B7797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08" name="Image 7" descr=""/>
          <p:cNvPicPr/>
          <p:nvPr/>
        </p:nvPicPr>
        <p:blipFill>
          <a:blip r:embed="rId1"/>
          <a:stretch/>
        </p:blipFill>
        <p:spPr>
          <a:xfrm>
            <a:off x="2614320" y="460800"/>
            <a:ext cx="8123760" cy="572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Performance tools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D3846BA-9BE5-4AAA-A323-EB4B481EAD8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1382400" y="1797120"/>
            <a:ext cx="19555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Termination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3732120" y="1797120"/>
            <a:ext cx="19555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Confluence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13" name="CustomShape 5"/>
          <p:cNvSpPr/>
          <p:nvPr/>
        </p:nvSpPr>
        <p:spPr>
          <a:xfrm>
            <a:off x="6081840" y="1797120"/>
            <a:ext cx="19555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Completion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14" name="CustomShape 6"/>
          <p:cNvSpPr/>
          <p:nvPr/>
        </p:nvSpPr>
        <p:spPr>
          <a:xfrm>
            <a:off x="8431560" y="1818360"/>
            <a:ext cx="28612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Proof verification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15" name="Line 7"/>
          <p:cNvSpPr/>
          <p:nvPr/>
        </p:nvSpPr>
        <p:spPr>
          <a:xfrm>
            <a:off x="3519360" y="1977480"/>
            <a:ext cx="360" cy="46677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6" name="Line 8"/>
          <p:cNvSpPr/>
          <p:nvPr/>
        </p:nvSpPr>
        <p:spPr>
          <a:xfrm>
            <a:off x="5808600" y="1977480"/>
            <a:ext cx="360" cy="46677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7" name="Line 9"/>
          <p:cNvSpPr/>
          <p:nvPr/>
        </p:nvSpPr>
        <p:spPr>
          <a:xfrm>
            <a:off x="8232840" y="1977480"/>
            <a:ext cx="360" cy="46677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8" name="CustomShape 10"/>
          <p:cNvSpPr/>
          <p:nvPr/>
        </p:nvSpPr>
        <p:spPr>
          <a:xfrm>
            <a:off x="792360" y="2506320"/>
            <a:ext cx="235224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808080"/>
                </a:solidFill>
                <a:latin typeface="Abadi"/>
                <a:ea typeface="DejaVu Sans"/>
              </a:rPr>
              <a:t>MU-TERM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19" name="CustomShape 11"/>
          <p:cNvSpPr/>
          <p:nvPr/>
        </p:nvSpPr>
        <p:spPr>
          <a:xfrm>
            <a:off x="1238040" y="3444840"/>
            <a:ext cx="146088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badi"/>
                <a:ea typeface="DejaVu Sans"/>
              </a:rPr>
              <a:t>NaTT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420" name="Image 24" descr=""/>
          <p:cNvPicPr/>
          <p:nvPr/>
        </p:nvPicPr>
        <p:blipFill>
          <a:blip r:embed="rId1"/>
          <a:stretch/>
        </p:blipFill>
        <p:spPr>
          <a:xfrm>
            <a:off x="629280" y="4465800"/>
            <a:ext cx="2278080" cy="374400"/>
          </a:xfrm>
          <a:prstGeom prst="rect">
            <a:avLst/>
          </a:prstGeom>
          <a:ln>
            <a:noFill/>
          </a:ln>
        </p:spPr>
      </p:pic>
      <p:sp>
        <p:nvSpPr>
          <p:cNvPr id="421" name="CustomShape 12"/>
          <p:cNvSpPr/>
          <p:nvPr/>
        </p:nvSpPr>
        <p:spPr>
          <a:xfrm>
            <a:off x="4104360" y="2524680"/>
            <a:ext cx="113508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badi"/>
                <a:ea typeface="DejaVu Sans"/>
              </a:rPr>
              <a:t>ACP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3933360" y="3500280"/>
            <a:ext cx="14608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badi"/>
                <a:ea typeface="DejaVu Sans"/>
              </a:rPr>
              <a:t>Saigawa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423" name="Image 30" descr=""/>
          <p:cNvPicPr/>
          <p:nvPr/>
        </p:nvPicPr>
        <p:blipFill>
          <a:blip r:embed="rId2"/>
          <a:stretch/>
        </p:blipFill>
        <p:spPr>
          <a:xfrm>
            <a:off x="6248880" y="2524680"/>
            <a:ext cx="1543680" cy="1543680"/>
          </a:xfrm>
          <a:prstGeom prst="rect">
            <a:avLst/>
          </a:prstGeom>
          <a:ln>
            <a:noFill/>
          </a:ln>
        </p:spPr>
      </p:pic>
      <p:sp>
        <p:nvSpPr>
          <p:cNvPr id="424" name="CustomShape 14"/>
          <p:cNvSpPr/>
          <p:nvPr/>
        </p:nvSpPr>
        <p:spPr>
          <a:xfrm>
            <a:off x="8844480" y="2549520"/>
            <a:ext cx="187848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f0000"/>
                </a:solidFill>
                <a:latin typeface="Calibri"/>
                <a:ea typeface="DejaVu Sans"/>
              </a:rPr>
              <a:t>C</a:t>
            </a:r>
            <a:r>
              <a:rPr b="1" lang="fr-FR" sz="4800" spc="-1" strike="noStrike">
                <a:solidFill>
                  <a:srgbClr val="ffc000"/>
                </a:solidFill>
                <a:latin typeface="Calibri"/>
                <a:ea typeface="DejaVu Sans"/>
              </a:rPr>
              <a:t>o</a:t>
            </a:r>
            <a:r>
              <a:rPr b="1" lang="fr-FR" sz="4800" spc="-1" strike="noStrike">
                <a:solidFill>
                  <a:srgbClr val="00b050"/>
                </a:solidFill>
                <a:latin typeface="Calibri"/>
                <a:ea typeface="DejaVu Sans"/>
              </a:rPr>
              <a:t>L</a:t>
            </a:r>
            <a:r>
              <a:rPr b="1" lang="fr-FR" sz="4800" spc="-1" strike="noStrike">
                <a:solidFill>
                  <a:srgbClr val="ff3399"/>
                </a:solidFill>
                <a:latin typeface="Calibri"/>
                <a:ea typeface="DejaVu Sans"/>
              </a:rPr>
              <a:t>o</a:t>
            </a:r>
            <a:r>
              <a:rPr b="1" lang="fr-FR" sz="4800" spc="-1" strike="noStrike">
                <a:solidFill>
                  <a:srgbClr val="0070c0"/>
                </a:solidFill>
                <a:latin typeface="Calibri"/>
                <a:ea typeface="DejaVu Sans"/>
              </a:rPr>
              <a:t>R</a:t>
            </a:r>
            <a:endParaRPr b="0" lang="fr-FR" sz="4800" spc="-1" strike="noStrike">
              <a:latin typeface="Arial"/>
            </a:endParaRPr>
          </a:p>
        </p:txBody>
      </p:sp>
      <p:pic>
        <p:nvPicPr>
          <p:cNvPr id="425" name="Image 34" descr=""/>
          <p:cNvPicPr/>
          <p:nvPr/>
        </p:nvPicPr>
        <p:blipFill>
          <a:blip r:embed="rId3"/>
          <a:stretch/>
        </p:blipFill>
        <p:spPr>
          <a:xfrm>
            <a:off x="8971200" y="3296880"/>
            <a:ext cx="1624680" cy="162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Hybrid tools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0EA62E-2786-4F08-B2EE-2CD48DA985C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28" name="Image 5" descr=""/>
          <p:cNvPicPr/>
          <p:nvPr/>
        </p:nvPicPr>
        <p:blipFill>
          <a:blip r:embed="rId1"/>
          <a:stretch/>
        </p:blipFill>
        <p:spPr>
          <a:xfrm>
            <a:off x="2575440" y="2737800"/>
            <a:ext cx="1328040" cy="1428120"/>
          </a:xfrm>
          <a:prstGeom prst="rect">
            <a:avLst/>
          </a:prstGeom>
          <a:ln>
            <a:noFill/>
          </a:ln>
        </p:spPr>
      </p:pic>
      <p:pic>
        <p:nvPicPr>
          <p:cNvPr id="429" name="Image 7" descr=""/>
          <p:cNvPicPr/>
          <p:nvPr/>
        </p:nvPicPr>
        <p:blipFill>
          <a:blip r:embed="rId2"/>
          <a:stretch/>
        </p:blipFill>
        <p:spPr>
          <a:xfrm>
            <a:off x="7320960" y="3028320"/>
            <a:ext cx="2294640" cy="84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2" dur="indefinite" restart="never" nodeType="tmRoot">
          <p:childTnLst>
            <p:seq>
              <p:cTn id="2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2FFD289-9488-4CB3-A02A-42A31122F0E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1278000" y="4870440"/>
            <a:ext cx="24904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Rewriting toolkit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4991760" y="4884480"/>
            <a:ext cx="2208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Proof engine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8563680" y="4884480"/>
            <a:ext cx="2887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Proof certification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35" name="Image 2" descr=""/>
          <p:cNvPicPr/>
          <p:nvPr/>
        </p:nvPicPr>
        <p:blipFill>
          <a:blip r:embed="rId1"/>
          <a:stretch/>
        </p:blipFill>
        <p:spPr>
          <a:xfrm>
            <a:off x="5285160" y="1369800"/>
            <a:ext cx="1620720" cy="1742760"/>
          </a:xfrm>
          <a:prstGeom prst="rect">
            <a:avLst/>
          </a:prstGeom>
          <a:ln>
            <a:noFill/>
          </a:ln>
        </p:spPr>
      </p:pic>
      <p:grpSp>
        <p:nvGrpSpPr>
          <p:cNvPr id="436" name="Group 6"/>
          <p:cNvGrpSpPr/>
          <p:nvPr/>
        </p:nvGrpSpPr>
        <p:grpSpPr>
          <a:xfrm>
            <a:off x="1789920" y="3648600"/>
            <a:ext cx="1467000" cy="856440"/>
            <a:chOff x="1789920" y="3648600"/>
            <a:chExt cx="1467000" cy="856440"/>
          </a:xfrm>
        </p:grpSpPr>
        <p:pic>
          <p:nvPicPr>
            <p:cNvPr id="437" name="Graphique 15" descr=""/>
            <p:cNvPicPr/>
            <p:nvPr/>
          </p:nvPicPr>
          <p:blipFill>
            <a:blip r:embed="rId2"/>
            <a:stretch/>
          </p:blipFill>
          <p:spPr>
            <a:xfrm>
              <a:off x="2245320" y="3648600"/>
              <a:ext cx="563040" cy="85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8" name="Line 7"/>
            <p:cNvSpPr/>
            <p:nvPr/>
          </p:nvSpPr>
          <p:spPr>
            <a:xfrm>
              <a:off x="1789920" y="4278600"/>
              <a:ext cx="278280" cy="360"/>
            </a:xfrm>
            <a:prstGeom prst="line">
              <a:avLst/>
            </a:prstGeom>
            <a:ln w="76320">
              <a:rou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39" name="Line 8"/>
            <p:cNvSpPr/>
            <p:nvPr/>
          </p:nvSpPr>
          <p:spPr>
            <a:xfrm>
              <a:off x="2978640" y="4278600"/>
              <a:ext cx="278280" cy="360"/>
            </a:xfrm>
            <a:prstGeom prst="line">
              <a:avLst/>
            </a:prstGeom>
            <a:ln w="76320">
              <a:rou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440" name="Graphique 7" descr=""/>
          <p:cNvPicPr/>
          <p:nvPr/>
        </p:nvPicPr>
        <p:blipFill>
          <a:blip r:embed="rId3"/>
          <a:stretch/>
        </p:blipFill>
        <p:spPr>
          <a:xfrm>
            <a:off x="5530680" y="3616560"/>
            <a:ext cx="1271520" cy="1271520"/>
          </a:xfrm>
          <a:prstGeom prst="rect">
            <a:avLst/>
          </a:prstGeom>
          <a:ln>
            <a:noFill/>
          </a:ln>
        </p:spPr>
      </p:pic>
      <p:pic>
        <p:nvPicPr>
          <p:cNvPr id="441" name="Graphique 5" descr=""/>
          <p:cNvPicPr/>
          <p:nvPr/>
        </p:nvPicPr>
        <p:blipFill>
          <a:blip r:embed="rId4"/>
          <a:stretch/>
        </p:blipFill>
        <p:spPr>
          <a:xfrm>
            <a:off x="9371520" y="3598200"/>
            <a:ext cx="1271520" cy="127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4" dur="indefinite" restart="never" nodeType="tmRoot">
          <p:childTnLst>
            <p:seq>
              <p:cTn id="2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EA2BFB7-07A9-4D2B-B37F-5335A9ADD97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44" name="Image 2" descr=""/>
          <p:cNvPicPr/>
          <p:nvPr/>
        </p:nvPicPr>
        <p:blipFill>
          <a:blip r:embed="rId1"/>
          <a:stretch/>
        </p:blipFill>
        <p:spPr>
          <a:xfrm>
            <a:off x="493560" y="1882800"/>
            <a:ext cx="11204280" cy="34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6" dur="indefinite" restart="never" nodeType="tmRoot">
          <p:childTnLst>
            <p:seq>
              <p:cTn id="2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99E95DB-5E6D-4D5B-8E62-73A26E5CF0C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602640" y="2397600"/>
            <a:ext cx="10986120" cy="344592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X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variables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“x,y”;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F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signature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“plus : binary; 0:constant; S:unary;”;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T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algebra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F;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t1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term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T “S(0)”;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R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trs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T “plus(0,x) -&gt; x; plus(S x, y) -&gt; S(plus(x,y));”;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let c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order_constraints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T “0 &lt; S(0) /\ S(plus(x,y)) &lt; plus(S(x),y)”;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039320" y="1586520"/>
            <a:ext cx="5877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Examples of declarations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 7" descr=""/>
          <p:cNvPicPr/>
          <p:nvPr/>
        </p:nvPicPr>
        <p:blipFill>
          <a:blip r:embed="rId1"/>
          <a:stretch/>
        </p:blipFill>
        <p:spPr>
          <a:xfrm>
            <a:off x="38160" y="3143160"/>
            <a:ext cx="5852520" cy="2664360"/>
          </a:xfrm>
          <a:prstGeom prst="rect">
            <a:avLst/>
          </a:prstGeom>
          <a:ln>
            <a:noFill/>
          </a:ln>
        </p:spPr>
      </p:pic>
      <p:pic>
        <p:nvPicPr>
          <p:cNvPr id="162" name="Image 9" descr=""/>
          <p:cNvPicPr/>
          <p:nvPr/>
        </p:nvPicPr>
        <p:blipFill>
          <a:blip r:embed="rId2"/>
          <a:stretch/>
        </p:blipFill>
        <p:spPr>
          <a:xfrm>
            <a:off x="6000840" y="3143160"/>
            <a:ext cx="5852520" cy="2796840"/>
          </a:xfrm>
          <a:prstGeom prst="rect">
            <a:avLst/>
          </a:prstGeom>
          <a:ln>
            <a:noFill/>
          </a:ln>
        </p:spPr>
      </p:pic>
      <p:pic>
        <p:nvPicPr>
          <p:cNvPr id="163" name="Image 1" descr=""/>
          <p:cNvPicPr/>
          <p:nvPr/>
        </p:nvPicPr>
        <p:blipFill>
          <a:blip r:embed="rId3"/>
          <a:stretch/>
        </p:blipFill>
        <p:spPr>
          <a:xfrm>
            <a:off x="2964600" y="1821240"/>
            <a:ext cx="6047640" cy="913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40F072-446F-43F5-83A4-AC70BDFD4C0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7C62E88-03B9-42F7-A1D1-D5915FE0327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039320" y="2285280"/>
            <a:ext cx="10112760" cy="16164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let F_peano = signature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0 : constant; s : unary; +,* : infix binary;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";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F_peano : signature = signature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"* : 2; s : 1; + : 2; 0 : 0"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1039320" y="4629240"/>
            <a:ext cx="5877720" cy="10065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CiME&gt;let X =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variables "x,y,z";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 : variable_set = variables "z,x,y"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1039320" y="1586520"/>
            <a:ext cx="5877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Definition of signatures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32AA493-A19E-4B13-A6CF-9606993D873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039320" y="2472840"/>
            <a:ext cx="7145640" cy="10065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let A_peano = algebra F_peano 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A_peano : F_peano algebra = algebra F_peano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1039320" y="4375800"/>
            <a:ext cx="8647920" cy="10065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let t = term A_peano "s(s(s(0)))*(s(0)+s(s(0)))";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t : F_peano term = s(s(s(0))) *(s(0)+s(s(0)))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1039320" y="1581480"/>
            <a:ext cx="5877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Definition of algebra and terms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4168978-FDD7-49F1-BAF3-16ED55F5B85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365760" y="2322360"/>
            <a:ext cx="6031800" cy="37508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let R_peano = trs A_peano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x+0 -&gt; 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x+s(y) -&gt; s(x+y);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x*0 -&gt; 0;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x*s(y) -&gt; (x*y)+x;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";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R_peano : F_peano trs = trs A_peano “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x+0 -&gt; x;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x+s(y) -&gt; s(x+y);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 *0 -&gt; 0;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     </a:t>
            </a: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x *s(y) -&gt; (x *y)+x "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1039320" y="1581480"/>
            <a:ext cx="5877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Term rewriting system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6695640" y="3084840"/>
            <a:ext cx="5262120" cy="22262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termination R_peano;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coq_certify_proof R_peano;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CiME&gt; convergence R_peano ;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… 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14" dur="indefinite" restart="never" nodeType="tmRoot">
          <p:childTnLst>
            <p:seq>
              <p:cTn id="2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5AF1E6-0BF7-40B2-995C-8AC42742F43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66" name="Image 11" descr=""/>
          <p:cNvPicPr/>
          <p:nvPr/>
        </p:nvPicPr>
        <p:blipFill>
          <a:blip r:embed="rId1"/>
          <a:stretch/>
        </p:blipFill>
        <p:spPr>
          <a:xfrm>
            <a:off x="4301280" y="1690560"/>
            <a:ext cx="3588840" cy="1324800"/>
          </a:xfrm>
          <a:prstGeom prst="rect">
            <a:avLst/>
          </a:prstGeom>
          <a:ln>
            <a:noFill/>
          </a:ln>
        </p:spPr>
      </p:pic>
      <p:pic>
        <p:nvPicPr>
          <p:cNvPr id="467" name="Graphique 4" descr=""/>
          <p:cNvPicPr/>
          <p:nvPr/>
        </p:nvPicPr>
        <p:blipFill>
          <a:blip r:embed="rId2"/>
          <a:stretch/>
        </p:blipFill>
        <p:spPr>
          <a:xfrm>
            <a:off x="5459760" y="3425760"/>
            <a:ext cx="1271520" cy="1271520"/>
          </a:xfrm>
          <a:prstGeom prst="rect">
            <a:avLst/>
          </a:prstGeom>
          <a:ln>
            <a:noFill/>
          </a:ln>
        </p:spPr>
      </p:pic>
      <p:pic>
        <p:nvPicPr>
          <p:cNvPr id="468" name="Graphique 6" descr=""/>
          <p:cNvPicPr/>
          <p:nvPr/>
        </p:nvPicPr>
        <p:blipFill>
          <a:blip r:embed="rId3"/>
          <a:stretch/>
        </p:blipFill>
        <p:spPr>
          <a:xfrm>
            <a:off x="9032040" y="3441240"/>
            <a:ext cx="1271520" cy="1271520"/>
          </a:xfrm>
          <a:prstGeom prst="rect">
            <a:avLst/>
          </a:prstGeom>
          <a:ln>
            <a:noFill/>
          </a:ln>
        </p:spPr>
      </p:pic>
      <p:pic>
        <p:nvPicPr>
          <p:cNvPr id="469" name="Graphique 8" descr=""/>
          <p:cNvPicPr/>
          <p:nvPr/>
        </p:nvPicPr>
        <p:blipFill>
          <a:blip r:embed="rId4"/>
          <a:stretch/>
        </p:blipFill>
        <p:spPr>
          <a:xfrm>
            <a:off x="1887840" y="3429000"/>
            <a:ext cx="1271520" cy="127152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753920" y="4884480"/>
            <a:ext cx="1538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Simplicity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4991760" y="4884480"/>
            <a:ext cx="22082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Expressiveness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8563680" y="4884480"/>
            <a:ext cx="2208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70c0"/>
                </a:solidFill>
                <a:latin typeface="Calibri"/>
                <a:ea typeface="DejaVu Sans"/>
              </a:rPr>
              <a:t>Performance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16" dur="indefinite" restart="never" nodeType="tmRoot">
          <p:childTnLst>
            <p:seq>
              <p:cTn id="2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C62A769-934A-48AF-A386-19718B44AF6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75" name="Image 15" descr=""/>
          <p:cNvPicPr/>
          <p:nvPr/>
        </p:nvPicPr>
        <p:blipFill>
          <a:blip r:embed="rId1"/>
          <a:stretch/>
        </p:blipFill>
        <p:spPr>
          <a:xfrm>
            <a:off x="2659680" y="1447200"/>
            <a:ext cx="6872040" cy="49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8" dur="indefinite" restart="never" nodeType="tmRoot">
          <p:childTnLst>
            <p:seq>
              <p:cTn id="2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8B94F39-E2E0-4F18-8AD0-A93D25BD343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78" name="Image 2" descr=""/>
          <p:cNvPicPr/>
          <p:nvPr/>
        </p:nvPicPr>
        <p:blipFill>
          <a:blip r:embed="rId1"/>
          <a:stretch/>
        </p:blipFill>
        <p:spPr>
          <a:xfrm>
            <a:off x="3515400" y="1074960"/>
            <a:ext cx="5094720" cy="2353320"/>
          </a:xfrm>
          <a:prstGeom prst="rect">
            <a:avLst/>
          </a:prstGeom>
          <a:ln>
            <a:noFill/>
          </a:ln>
        </p:spPr>
      </p:pic>
      <p:sp>
        <p:nvSpPr>
          <p:cNvPr id="479" name="CustomShape 3"/>
          <p:cNvSpPr/>
          <p:nvPr/>
        </p:nvSpPr>
        <p:spPr>
          <a:xfrm>
            <a:off x="2050200" y="3615480"/>
            <a:ext cx="861156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&gt; load factorial.maude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&gt; red 100 !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Reduce in FACTORIAL : 100 !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rewrites: 201 in 0ms cpu (0ms real) (~ rewrites/second)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ourant"/>
                <a:ea typeface="DejaVu Sans"/>
              </a:rPr>
              <a:t>result NzNAT: 93326215443944152681699238856266700490715968264381621468592963895217599993229915608941463976156518286253697920827223758251185210916864000000000000000000000000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47C35E-DD58-40D5-AB2E-8F72C17367A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482" name="Image 5" descr=""/>
          <p:cNvPicPr/>
          <p:nvPr/>
        </p:nvPicPr>
        <p:blipFill>
          <a:blip r:embed="rId1"/>
          <a:stretch/>
        </p:blipFill>
        <p:spPr>
          <a:xfrm>
            <a:off x="1977840" y="1754280"/>
            <a:ext cx="823536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D09AAC3-3143-4D91-9DB6-F2767B41FDC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749520" y="2066040"/>
            <a:ext cx="502848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Coherence Checker (ChC)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 rot="10800000">
            <a:off x="6315480" y="8898480"/>
            <a:ext cx="357480" cy="341568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5"/>
          <p:cNvSpPr/>
          <p:nvPr/>
        </p:nvSpPr>
        <p:spPr>
          <a:xfrm>
            <a:off x="6625440" y="3543480"/>
            <a:ext cx="52869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Formal Environment (MFE)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42" dur="indefinite" restart="never" nodeType="tmRoot">
          <p:childTnLst>
            <p:seq>
              <p:cTn id="2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Tools overview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D3B0F4C-7B59-42C8-B2F7-FC76B2D991D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aphicFrame>
        <p:nvGraphicFramePr>
          <p:cNvPr id="490" name="Table 3"/>
          <p:cNvGraphicFramePr/>
          <p:nvPr/>
        </p:nvGraphicFramePr>
        <p:xfrm>
          <a:off x="838080" y="1870560"/>
          <a:ext cx="10514880" cy="3567240"/>
        </p:xfrm>
        <a:graphic>
          <a:graphicData uri="http://schemas.openxmlformats.org/drawingml/2006/table">
            <a:tbl>
              <a:tblPr/>
              <a:tblGrid>
                <a:gridCol w="3504960"/>
                <a:gridCol w="3504960"/>
                <a:gridCol w="3505320"/>
              </a:tblGrid>
              <a:tr h="594360">
                <a:tc>
                  <a:tcPr marL="91440" marR="9144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Maude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CiME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Extensibility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Still active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I/O files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4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Syntax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5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400" spc="-1" strike="noStrike">
                          <a:solidFill>
                            <a:srgbClr val="0070c0"/>
                          </a:solidFill>
                          <a:latin typeface="Calibri"/>
                        </a:rPr>
                        <a:t>Documentation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1" name="CustomShape 4"/>
          <p:cNvSpPr/>
          <p:nvPr/>
        </p:nvSpPr>
        <p:spPr>
          <a:xfrm>
            <a:off x="9348840" y="3021840"/>
            <a:ext cx="578160" cy="70056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2" name="Image 17" descr=""/>
          <p:cNvPicPr/>
          <p:nvPr/>
        </p:nvPicPr>
        <p:blipFill>
          <a:blip r:embed="rId1"/>
          <a:stretch/>
        </p:blipFill>
        <p:spPr>
          <a:xfrm>
            <a:off x="9262080" y="2530440"/>
            <a:ext cx="749160" cy="495720"/>
          </a:xfrm>
          <a:prstGeom prst="rect">
            <a:avLst/>
          </a:prstGeom>
          <a:ln>
            <a:noFill/>
          </a:ln>
        </p:spPr>
      </p:pic>
      <p:sp>
        <p:nvSpPr>
          <p:cNvPr id="493" name="CustomShape 5"/>
          <p:cNvSpPr/>
          <p:nvPr/>
        </p:nvSpPr>
        <p:spPr>
          <a:xfrm>
            <a:off x="5806800" y="248940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>
            <a:off x="5806800" y="367488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7"/>
          <p:cNvSpPr/>
          <p:nvPr/>
        </p:nvSpPr>
        <p:spPr>
          <a:xfrm>
            <a:off x="9348840" y="367020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8"/>
          <p:cNvSpPr/>
          <p:nvPr/>
        </p:nvSpPr>
        <p:spPr>
          <a:xfrm>
            <a:off x="5806800" y="428076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9"/>
          <p:cNvSpPr/>
          <p:nvPr/>
        </p:nvSpPr>
        <p:spPr>
          <a:xfrm>
            <a:off x="9347760" y="428076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0"/>
          <p:cNvSpPr/>
          <p:nvPr/>
        </p:nvSpPr>
        <p:spPr>
          <a:xfrm>
            <a:off x="9347760" y="4801680"/>
            <a:ext cx="578160" cy="70056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11"/>
          <p:cNvSpPr/>
          <p:nvPr/>
        </p:nvSpPr>
        <p:spPr>
          <a:xfrm>
            <a:off x="5806800" y="4863240"/>
            <a:ext cx="578160" cy="57816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Image 33" descr=""/>
          <p:cNvPicPr/>
          <p:nvPr/>
        </p:nvPicPr>
        <p:blipFill>
          <a:blip r:embed="rId2"/>
          <a:stretch/>
        </p:blipFill>
        <p:spPr>
          <a:xfrm>
            <a:off x="5705640" y="3114720"/>
            <a:ext cx="749160" cy="4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4" dur="indefinite" restart="never" nodeType="tmRoot">
          <p:childTnLst>
            <p:seq>
              <p:cTn id="2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344B9C-76BD-4A7B-955F-9F81DA8218A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03" name="Graphique 5" descr=""/>
          <p:cNvPicPr/>
          <p:nvPr/>
        </p:nvPicPr>
        <p:blipFill>
          <a:blip r:embed="rId1"/>
          <a:stretch/>
        </p:blipFill>
        <p:spPr>
          <a:xfrm>
            <a:off x="2103480" y="2775960"/>
            <a:ext cx="1324800" cy="1324800"/>
          </a:xfrm>
          <a:prstGeom prst="rect">
            <a:avLst/>
          </a:prstGeom>
          <a:ln>
            <a:noFill/>
          </a:ln>
        </p:spPr>
      </p:pic>
      <p:pic>
        <p:nvPicPr>
          <p:cNvPr id="504" name="Graphique 7" descr=""/>
          <p:cNvPicPr/>
          <p:nvPr/>
        </p:nvPicPr>
        <p:blipFill>
          <a:blip r:embed="rId2"/>
          <a:stretch/>
        </p:blipFill>
        <p:spPr>
          <a:xfrm>
            <a:off x="5553000" y="2864160"/>
            <a:ext cx="1324800" cy="1324800"/>
          </a:xfrm>
          <a:prstGeom prst="rect">
            <a:avLst/>
          </a:prstGeom>
          <a:ln>
            <a:noFill/>
          </a:ln>
        </p:spPr>
      </p:pic>
      <p:pic>
        <p:nvPicPr>
          <p:cNvPr id="505" name="Graphique 9" descr=""/>
          <p:cNvPicPr/>
          <p:nvPr/>
        </p:nvPicPr>
        <p:blipFill>
          <a:blip r:embed="rId3"/>
          <a:stretch/>
        </p:blipFill>
        <p:spPr>
          <a:xfrm>
            <a:off x="9002520" y="2864160"/>
            <a:ext cx="1324800" cy="1324800"/>
          </a:xfrm>
          <a:prstGeom prst="rect">
            <a:avLst/>
          </a:prstGeom>
          <a:ln>
            <a:noFill/>
          </a:ln>
        </p:spPr>
      </p:pic>
      <p:sp>
        <p:nvSpPr>
          <p:cNvPr id="506" name="CustomShape 3"/>
          <p:cNvSpPr/>
          <p:nvPr/>
        </p:nvSpPr>
        <p:spPr>
          <a:xfrm>
            <a:off x="1267200" y="4253040"/>
            <a:ext cx="2997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Standard input/output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5248440" y="4253040"/>
            <a:ext cx="1933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 handling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08" name="CustomShape 5"/>
          <p:cNvSpPr/>
          <p:nvPr/>
        </p:nvSpPr>
        <p:spPr>
          <a:xfrm>
            <a:off x="9100440" y="4253040"/>
            <a:ext cx="11289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Sockets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67" name="Graphique 4" descr=""/>
          <p:cNvPicPr/>
          <p:nvPr/>
        </p:nvPicPr>
        <p:blipFill>
          <a:blip r:embed="rId1"/>
          <a:stretch/>
        </p:blipFill>
        <p:spPr>
          <a:xfrm>
            <a:off x="3826800" y="17524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341640" y="1950480"/>
            <a:ext cx="2924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Declarative paradigm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69" name="Image 10" descr=""/>
          <p:cNvPicPr/>
          <p:nvPr/>
        </p:nvPicPr>
        <p:blipFill>
          <a:blip r:embed="rId2"/>
          <a:srcRect l="20235" t="0" r="51452" b="63717"/>
          <a:stretch/>
        </p:blipFill>
        <p:spPr>
          <a:xfrm>
            <a:off x="5522400" y="1910160"/>
            <a:ext cx="2107080" cy="50112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341640" y="3169440"/>
            <a:ext cx="36388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Based on rewrite systems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71" name="Graphique 14" descr=""/>
          <p:cNvPicPr/>
          <p:nvPr/>
        </p:nvPicPr>
        <p:blipFill>
          <a:blip r:embed="rId3"/>
          <a:stretch/>
        </p:blipFill>
        <p:spPr>
          <a:xfrm>
            <a:off x="3826800" y="30002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172" name="Image 16" descr=""/>
          <p:cNvPicPr/>
          <p:nvPr/>
        </p:nvPicPr>
        <p:blipFill>
          <a:blip r:embed="rId4"/>
          <a:srcRect l="10595" t="66535" r="3071" b="1260"/>
          <a:stretch/>
        </p:blipFill>
        <p:spPr>
          <a:xfrm>
            <a:off x="5084640" y="3257640"/>
            <a:ext cx="6030360" cy="33912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341640" y="4643280"/>
            <a:ext cx="3638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Static typing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174" name="Graphique 22" descr=""/>
          <p:cNvPicPr/>
          <p:nvPr/>
        </p:nvPicPr>
        <p:blipFill>
          <a:blip r:embed="rId5"/>
          <a:stretch/>
        </p:blipFill>
        <p:spPr>
          <a:xfrm>
            <a:off x="3826800" y="44456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175" name="Image 23" descr=""/>
          <p:cNvPicPr/>
          <p:nvPr/>
        </p:nvPicPr>
        <p:blipFill>
          <a:blip r:embed="rId6"/>
          <a:stretch/>
        </p:blipFill>
        <p:spPr>
          <a:xfrm>
            <a:off x="5084640" y="4213440"/>
            <a:ext cx="5592240" cy="858960"/>
          </a:xfrm>
          <a:prstGeom prst="rect">
            <a:avLst/>
          </a:prstGeom>
          <a:ln>
            <a:noFill/>
          </a:ln>
        </p:spPr>
      </p:pic>
      <p:pic>
        <p:nvPicPr>
          <p:cNvPr id="176" name="Image 24" descr=""/>
          <p:cNvPicPr/>
          <p:nvPr/>
        </p:nvPicPr>
        <p:blipFill>
          <a:blip r:embed="rId7"/>
          <a:stretch/>
        </p:blipFill>
        <p:spPr>
          <a:xfrm>
            <a:off x="4914720" y="5042880"/>
            <a:ext cx="7119360" cy="409680"/>
          </a:xfrm>
          <a:prstGeom prst="rect">
            <a:avLst/>
          </a:prstGeom>
          <a:ln>
            <a:noFill/>
          </a:ln>
        </p:spPr>
      </p:pic>
      <p:sp>
        <p:nvSpPr>
          <p:cNvPr id="177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B1E4FA0-E418-4EA2-8D53-6640D76FA5C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32D1DC3-1ED1-4B76-8147-F3920765F5E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11" name="Image 5" descr=""/>
          <p:cNvPicPr/>
          <p:nvPr/>
        </p:nvPicPr>
        <p:blipFill>
          <a:blip r:embed="rId1"/>
          <a:stretch/>
        </p:blipFill>
        <p:spPr>
          <a:xfrm>
            <a:off x="1977840" y="1754280"/>
            <a:ext cx="823536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41CC3AB-8DA7-4529-924D-1A0080DF5FD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14" name="Image 2" descr=""/>
          <p:cNvPicPr/>
          <p:nvPr/>
        </p:nvPicPr>
        <p:blipFill>
          <a:blip r:embed="rId1"/>
          <a:stretch/>
        </p:blipFill>
        <p:spPr>
          <a:xfrm>
            <a:off x="1982520" y="1987200"/>
            <a:ext cx="8226000" cy="332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93B7723-ACE9-4E16-8ACD-BDAE86F1EDF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17" name="Image 5" descr=""/>
          <p:cNvPicPr/>
          <p:nvPr/>
        </p:nvPicPr>
        <p:blipFill>
          <a:blip r:embed="rId1"/>
          <a:stretch/>
        </p:blipFill>
        <p:spPr>
          <a:xfrm>
            <a:off x="3181320" y="1690560"/>
            <a:ext cx="5828760" cy="42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2" dur="indefinite" restart="never" nodeType="tmRoot">
          <p:childTnLst>
            <p:seq>
              <p:cTn id="2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92B6DC6-0E97-4CCC-9CB0-58AFE0A8973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520" name="Group 3"/>
          <p:cNvGrpSpPr/>
          <p:nvPr/>
        </p:nvGrpSpPr>
        <p:grpSpPr>
          <a:xfrm>
            <a:off x="1325880" y="1690560"/>
            <a:ext cx="9539640" cy="4247640"/>
            <a:chOff x="1325880" y="1690560"/>
            <a:chExt cx="9539640" cy="4247640"/>
          </a:xfrm>
        </p:grpSpPr>
        <p:pic>
          <p:nvPicPr>
            <p:cNvPr id="521" name="Image 2" descr=""/>
            <p:cNvPicPr/>
            <p:nvPr/>
          </p:nvPicPr>
          <p:blipFill>
            <a:blip r:embed="rId1"/>
            <a:stretch/>
          </p:blipFill>
          <p:spPr>
            <a:xfrm>
              <a:off x="1325880" y="1690560"/>
              <a:ext cx="4971240" cy="2818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2" name="Image 4" descr=""/>
            <p:cNvPicPr/>
            <p:nvPr/>
          </p:nvPicPr>
          <p:blipFill>
            <a:blip r:embed="rId2"/>
            <a:srcRect l="834" t="0" r="0" b="0"/>
            <a:stretch/>
          </p:blipFill>
          <p:spPr>
            <a:xfrm>
              <a:off x="1325880" y="4510080"/>
              <a:ext cx="9539280" cy="1428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3" name="Image 7" descr=""/>
            <p:cNvPicPr/>
            <p:nvPr/>
          </p:nvPicPr>
          <p:blipFill>
            <a:blip r:embed="rId3"/>
            <a:srcRect l="65658" t="62398" r="0" b="0"/>
            <a:stretch/>
          </p:blipFill>
          <p:spPr>
            <a:xfrm>
              <a:off x="6298200" y="1690560"/>
              <a:ext cx="4567320" cy="2818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24" name="CustomShape 4"/>
          <p:cNvSpPr/>
          <p:nvPr/>
        </p:nvSpPr>
        <p:spPr>
          <a:xfrm>
            <a:off x="2449440" y="5595120"/>
            <a:ext cx="5823000" cy="2397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I/O in 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498101B-963F-4CAB-A42A-B52C7F6A602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2814120" y="2111040"/>
            <a:ext cx="8501040" cy="25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Maude&gt; erew vending machine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erewrite in VENDING-MACHINE-IO : vending machine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insert $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one dollar introduced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buy 1 a(s)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1 apples bought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2732400" y="2111040"/>
            <a:ext cx="173520" cy="74016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9" name="CustomShape 5"/>
          <p:cNvSpPr/>
          <p:nvPr/>
        </p:nvSpPr>
        <p:spPr>
          <a:xfrm>
            <a:off x="710280" y="2111040"/>
            <a:ext cx="198036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Enter in external environment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925200" y="3080520"/>
            <a:ext cx="1980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2e75b6"/>
                </a:solidFill>
                <a:latin typeface="Calibri"/>
                <a:ea typeface="DejaVu Sans"/>
              </a:rPr>
              <a:t>Input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1937520" y="5259240"/>
            <a:ext cx="8316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2e75b6"/>
                </a:solidFill>
                <a:latin typeface="Calibri"/>
                <a:ea typeface="DejaVu Sans"/>
              </a:rPr>
              <a:t>Parse input?</a:t>
            </a:r>
            <a:endParaRPr b="0" lang="fr-FR" sz="3600" spc="-1" strike="noStrike">
              <a:latin typeface="Arial"/>
            </a:endParaRPr>
          </a:p>
        </p:txBody>
      </p:sp>
    </p:spTree>
  </p:cSld>
  <p:timing>
    <p:tnLst>
      <p:par>
        <p:cTn id="256" dur="indefinite" restart="never" nodeType="tmRoot">
          <p:childTnLst>
            <p:seq>
              <p:cTn id="257" dur="indefinite" nodeType="mainSeq">
                <p:childTnLst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module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4052794-F1BD-4BBC-81BD-C734FF9602A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34" name="Graphique 6" descr=""/>
          <p:cNvPicPr/>
          <p:nvPr/>
        </p:nvPicPr>
        <p:blipFill>
          <a:blip r:embed="rId1"/>
          <a:stretch/>
        </p:blipFill>
        <p:spPr>
          <a:xfrm>
            <a:off x="5433120" y="2766240"/>
            <a:ext cx="1324800" cy="1324800"/>
          </a:xfrm>
          <a:prstGeom prst="rect">
            <a:avLst/>
          </a:prstGeom>
          <a:ln>
            <a:noFill/>
          </a:ln>
        </p:spPr>
      </p:pic>
      <p:pic>
        <p:nvPicPr>
          <p:cNvPr id="535" name="Graphique 10" descr=""/>
          <p:cNvPicPr/>
          <p:nvPr/>
        </p:nvPicPr>
        <p:blipFill>
          <a:blip r:embed="rId2"/>
          <a:stretch/>
        </p:blipFill>
        <p:spPr>
          <a:xfrm>
            <a:off x="9319320" y="2737440"/>
            <a:ext cx="1324800" cy="1324800"/>
          </a:xfrm>
          <a:prstGeom prst="rect">
            <a:avLst/>
          </a:prstGeom>
          <a:ln>
            <a:noFill/>
          </a:ln>
        </p:spPr>
      </p:pic>
      <p:pic>
        <p:nvPicPr>
          <p:cNvPr id="536" name="Graphique 12" descr=""/>
          <p:cNvPicPr/>
          <p:nvPr/>
        </p:nvPicPr>
        <p:blipFill>
          <a:blip r:embed="rId3"/>
          <a:stretch/>
        </p:blipFill>
        <p:spPr>
          <a:xfrm>
            <a:off x="1546920" y="2737440"/>
            <a:ext cx="1324800" cy="1324800"/>
          </a:xfrm>
          <a:prstGeom prst="rect">
            <a:avLst/>
          </a:prstGeom>
          <a:ln>
            <a:noFill/>
          </a:ln>
        </p:spPr>
      </p:pic>
      <p:sp>
        <p:nvSpPr>
          <p:cNvPr id="537" name="CustomShape 3"/>
          <p:cNvSpPr/>
          <p:nvPr/>
        </p:nvSpPr>
        <p:spPr>
          <a:xfrm>
            <a:off x="1406880" y="4253040"/>
            <a:ext cx="160488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Parse 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5574600" y="4253040"/>
            <a:ext cx="13248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Execute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9573840" y="4253040"/>
            <a:ext cx="8593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Print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62" dur="indefinite" restart="never" nodeType="tmRoot">
          <p:childTnLst>
            <p:seq>
              <p:cTn id="2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module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C508A1A-922E-4CC5-BE99-60049D1114E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1720080" y="1890720"/>
            <a:ext cx="8762400" cy="414432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4"/>
          <p:cNvSpPr/>
          <p:nvPr/>
        </p:nvSpPr>
        <p:spPr>
          <a:xfrm>
            <a:off x="1708920" y="1490760"/>
            <a:ext cx="15231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META-LEVEL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4" name="CustomShape 5"/>
          <p:cNvSpPr/>
          <p:nvPr/>
        </p:nvSpPr>
        <p:spPr>
          <a:xfrm>
            <a:off x="2857680" y="2408040"/>
            <a:ext cx="2448720" cy="119880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META-TERM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6885360" y="2408040"/>
            <a:ext cx="2448720" cy="119880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META-MODULE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6" name="CustomShape 7"/>
          <p:cNvSpPr/>
          <p:nvPr/>
        </p:nvSpPr>
        <p:spPr>
          <a:xfrm>
            <a:off x="2857680" y="4222800"/>
            <a:ext cx="2448720" cy="119880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META-STRATEGY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7" name="CustomShape 8"/>
          <p:cNvSpPr/>
          <p:nvPr/>
        </p:nvSpPr>
        <p:spPr>
          <a:xfrm>
            <a:off x="6885360" y="4222800"/>
            <a:ext cx="2448720" cy="1198800"/>
          </a:xfrm>
          <a:prstGeom prst="rect">
            <a:avLst/>
          </a:prstGeom>
          <a:noFill/>
          <a:ln w="57240">
            <a:solidFill>
              <a:schemeClr val="accent5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META-VIEW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64" dur="indefinite" restart="never" nodeType="tmRoot">
          <p:childTnLst>
            <p:seq>
              <p:cTn id="2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META-LEVEL operations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ADAC0A3-7923-4B18-8670-56CD2513758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848160" y="2403000"/>
            <a:ext cx="445392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metaParse()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upModule()/downModule() 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Reduce in META-LEVEL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51" name="Graphique 10" descr=""/>
          <p:cNvPicPr/>
          <p:nvPr/>
        </p:nvPicPr>
        <p:blipFill>
          <a:blip r:embed="rId1"/>
          <a:stretch/>
        </p:blipFill>
        <p:spPr>
          <a:xfrm>
            <a:off x="5306400" y="22212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552" name="Graphique 11" descr=""/>
          <p:cNvPicPr/>
          <p:nvPr/>
        </p:nvPicPr>
        <p:blipFill>
          <a:blip r:embed="rId2"/>
          <a:stretch/>
        </p:blipFill>
        <p:spPr>
          <a:xfrm>
            <a:off x="5302800" y="336420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553" name="Graphique 12" descr=""/>
          <p:cNvPicPr/>
          <p:nvPr/>
        </p:nvPicPr>
        <p:blipFill>
          <a:blip r:embed="rId3"/>
          <a:stretch/>
        </p:blipFill>
        <p:spPr>
          <a:xfrm>
            <a:off x="5302800" y="450720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554" name="CustomShape 4"/>
          <p:cNvSpPr/>
          <p:nvPr/>
        </p:nvSpPr>
        <p:spPr>
          <a:xfrm>
            <a:off x="6542280" y="2453760"/>
            <a:ext cx="540360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Parse a metarepresentation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Move through metarepresentations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Use operation of the META-LEVEL module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66" dur="indefinite" restart="never" nodeType="tmRoot">
          <p:childTnLst>
            <p:seq>
              <p:cTn id="2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F50E50A-419D-4202-8F6E-411A33124CB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1630080" y="2536560"/>
            <a:ext cx="9295560" cy="1004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init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area(disk(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r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))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case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area(disk(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  <a:ea typeface="DejaVu Sans"/>
              </a:rPr>
              <a:t>$d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))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=&gt;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mul(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pi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,square(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  <a:ea typeface="DejaVu Sans"/>
              </a:rPr>
              <a:t>$d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))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1630080" y="4484880"/>
            <a:ext cx="9295560" cy="394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sorts </a:t>
            </a:r>
            <a:r>
              <a:rPr b="1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Const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ed7d31"/>
                </a:solidFill>
                <a:latin typeface="Courant"/>
                <a:ea typeface="DejaVu Sans"/>
              </a:rPr>
              <a:t>Var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b0f0"/>
                </a:solidFill>
                <a:latin typeface="Courant"/>
                <a:ea typeface="DejaVu Sans"/>
              </a:rPr>
              <a:t>Func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b050"/>
                </a:solidFill>
                <a:latin typeface="Courant"/>
                <a:ea typeface="DejaVu Sans"/>
              </a:rPr>
              <a:t>State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ff3399"/>
                </a:solidFill>
                <a:latin typeface="Courant"/>
                <a:ea typeface="DejaVu Sans"/>
              </a:rPr>
              <a:t>Rule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</a:t>
            </a:r>
            <a:r>
              <a:rPr b="1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Term Expr</a:t>
            </a:r>
            <a:r>
              <a:rPr b="1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 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9" name="CustomShape 5"/>
          <p:cNvSpPr/>
          <p:nvPr/>
        </p:nvSpPr>
        <p:spPr>
          <a:xfrm>
            <a:off x="2427480" y="2536560"/>
            <a:ext cx="2067480" cy="412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6"/>
          <p:cNvSpPr/>
          <p:nvPr/>
        </p:nvSpPr>
        <p:spPr>
          <a:xfrm>
            <a:off x="2427480" y="3132720"/>
            <a:ext cx="5605560" cy="412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339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7"/>
          <p:cNvSpPr/>
          <p:nvPr/>
        </p:nvSpPr>
        <p:spPr>
          <a:xfrm>
            <a:off x="1630080" y="2133720"/>
            <a:ext cx="206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62" name="CustomShape 8"/>
          <p:cNvSpPr/>
          <p:nvPr/>
        </p:nvSpPr>
        <p:spPr>
          <a:xfrm>
            <a:off x="1630080" y="4114800"/>
            <a:ext cx="2067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Maude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68" dur="indefinite" restart="never" nodeType="tmRoot">
          <p:childTnLst>
            <p:seq>
              <p:cTn id="2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3F41093-D4C7-43FC-AD42-1F192C17E48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65" name="CustomShape 3"/>
          <p:cNvSpPr/>
          <p:nvPr/>
        </p:nvSpPr>
        <p:spPr>
          <a:xfrm>
            <a:off x="1445040" y="1889640"/>
            <a:ext cx="3159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7030a0"/>
                </a:solidFill>
                <a:latin typeface="Courant"/>
                <a:ea typeface="DejaVu Sans"/>
              </a:rPr>
              <a:t>case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 f(</a:t>
            </a:r>
            <a:r>
              <a:rPr b="1" lang="fr-FR" sz="2400" spc="-1" strike="noStrike">
                <a:solidFill>
                  <a:srgbClr val="ed7d31"/>
                </a:solidFill>
                <a:latin typeface="Courant"/>
                <a:ea typeface="DejaVu Sans"/>
              </a:rPr>
              <a:t>$x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) </a:t>
            </a:r>
            <a:r>
              <a:rPr b="1" lang="fr-FR" sz="2400" spc="-1" strike="noStrike">
                <a:solidFill>
                  <a:srgbClr val="7030a0"/>
                </a:solidFill>
                <a:latin typeface="Courant"/>
                <a:ea typeface="DejaVu Sans"/>
              </a:rPr>
              <a:t>=&gt; 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a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566" name="Graphique 12" descr=""/>
          <p:cNvPicPr/>
          <p:nvPr/>
        </p:nvPicPr>
        <p:blipFill>
          <a:blip r:embed="rId1"/>
          <a:stretch/>
        </p:blipFill>
        <p:spPr>
          <a:xfrm>
            <a:off x="2219760" y="300024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567" name="CustomShape 4"/>
          <p:cNvSpPr/>
          <p:nvPr/>
        </p:nvSpPr>
        <p:spPr>
          <a:xfrm>
            <a:off x="3547080" y="3198240"/>
            <a:ext cx="5336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‘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‘f ‘( ‘$ ‘x ‘) ‘=&gt; ‘a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4702680" y="3211200"/>
            <a:ext cx="2579040" cy="4608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6"/>
          <p:cNvSpPr/>
          <p:nvPr/>
        </p:nvSpPr>
        <p:spPr>
          <a:xfrm>
            <a:off x="5127120" y="2756160"/>
            <a:ext cx="1860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Bubble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70" name="CustomShape 7"/>
          <p:cNvSpPr/>
          <p:nvPr/>
        </p:nvSpPr>
        <p:spPr>
          <a:xfrm>
            <a:off x="8144280" y="3211200"/>
            <a:ext cx="532800" cy="4608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8"/>
          <p:cNvSpPr/>
          <p:nvPr/>
        </p:nvSpPr>
        <p:spPr>
          <a:xfrm>
            <a:off x="7480080" y="2800440"/>
            <a:ext cx="1860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Token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72" name="CustomShape 9"/>
          <p:cNvSpPr/>
          <p:nvPr/>
        </p:nvSpPr>
        <p:spPr>
          <a:xfrm>
            <a:off x="1321200" y="4783680"/>
            <a:ext cx="9342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Tokens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are represented by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quoted identifiers (QID)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270" dur="indefinite" restart="never" nodeType="tmRoot">
          <p:childTnLst>
            <p:seq>
              <p:cTn id="2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Goals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033640" y="2479320"/>
            <a:ext cx="84812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 users with </a:t>
            </a:r>
            <a:r>
              <a:rPr b="0" lang="fr-FR" sz="2800" spc="-1" strike="noStrike">
                <a:solidFill>
                  <a:srgbClr val="2e75b6"/>
                </a:solidFill>
                <a:latin typeface="Calibri"/>
                <a:ea typeface="DejaVu Sans"/>
              </a:rPr>
              <a:t>valuable insights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about their program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03E2FE7-3656-491D-897C-07AF20CA3BD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81" name="Graphique 8" descr=""/>
          <p:cNvPicPr/>
          <p:nvPr/>
        </p:nvPicPr>
        <p:blipFill>
          <a:blip r:embed="rId1"/>
          <a:stretch/>
        </p:blipFill>
        <p:spPr>
          <a:xfrm>
            <a:off x="2509920" y="36100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>
          <a:xfrm>
            <a:off x="3809880" y="3766680"/>
            <a:ext cx="55429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  <a:ea typeface="DejaVu Sans"/>
              </a:rPr>
              <a:t>Verification of rewrite systems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Metalanguage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241CF06-17B3-4A81-9B74-B80D60DE7AA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575" name="Image 5" descr=""/>
          <p:cNvPicPr/>
          <p:nvPr/>
        </p:nvPicPr>
        <p:blipFill>
          <a:blip r:embed="rId1"/>
          <a:srcRect l="0" t="40888" r="0" b="34050"/>
          <a:stretch/>
        </p:blipFill>
        <p:spPr>
          <a:xfrm>
            <a:off x="2469600" y="1841040"/>
            <a:ext cx="7916760" cy="1324800"/>
          </a:xfrm>
          <a:prstGeom prst="rect">
            <a:avLst/>
          </a:prstGeom>
          <a:ln>
            <a:noFill/>
          </a:ln>
        </p:spPr>
      </p:pic>
      <p:pic>
        <p:nvPicPr>
          <p:cNvPr id="576" name="Image 8" descr=""/>
          <p:cNvPicPr/>
          <p:nvPr/>
        </p:nvPicPr>
        <p:blipFill>
          <a:blip r:embed="rId2"/>
          <a:srcRect l="0" t="62390" r="0" b="20185"/>
          <a:stretch/>
        </p:blipFill>
        <p:spPr>
          <a:xfrm>
            <a:off x="2469600" y="3182400"/>
            <a:ext cx="7916760" cy="104472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1914120" y="4880520"/>
            <a:ext cx="85788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&gt; result: {‘case_=&gt;_[bubble[…]],bubble[‘a.Qid]],’Rule}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72" dur="indefinite" restart="never" nodeType="tmRoot">
          <p:childTnLst>
            <p:seq>
              <p:cTn id="2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9F191F0-8C45-4A47-8262-CE649BA103C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2990160" y="2053440"/>
            <a:ext cx="193572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syntaxe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81" name="CustomShape 4"/>
          <p:cNvSpPr/>
          <p:nvPr/>
        </p:nvSpPr>
        <p:spPr>
          <a:xfrm>
            <a:off x="7265520" y="2053440"/>
            <a:ext cx="193572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82" name="CustomShape 5"/>
          <p:cNvSpPr/>
          <p:nvPr/>
        </p:nvSpPr>
        <p:spPr>
          <a:xfrm>
            <a:off x="4926600" y="396720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mini-maude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83" name="CustomShape 6"/>
          <p:cNvSpPr/>
          <p:nvPr/>
        </p:nvSpPr>
        <p:spPr>
          <a:xfrm>
            <a:off x="3958200" y="2884320"/>
            <a:ext cx="1581840" cy="10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7"/>
          <p:cNvSpPr/>
          <p:nvPr/>
        </p:nvSpPr>
        <p:spPr>
          <a:xfrm flipH="1">
            <a:off x="6650280" y="2884320"/>
            <a:ext cx="1581840" cy="10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8"/>
          <p:cNvSpPr/>
          <p:nvPr/>
        </p:nvSpPr>
        <p:spPr>
          <a:xfrm>
            <a:off x="771840" y="4141440"/>
            <a:ext cx="193572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86" name="CustomShape 9"/>
          <p:cNvSpPr/>
          <p:nvPr/>
        </p:nvSpPr>
        <p:spPr>
          <a:xfrm>
            <a:off x="2708280" y="4372200"/>
            <a:ext cx="221760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0"/>
          <p:cNvSpPr/>
          <p:nvPr/>
        </p:nvSpPr>
        <p:spPr>
          <a:xfrm>
            <a:off x="9478800" y="4151880"/>
            <a:ext cx="2217600" cy="82080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88" name="CustomShape 11"/>
          <p:cNvSpPr/>
          <p:nvPr/>
        </p:nvSpPr>
        <p:spPr>
          <a:xfrm flipH="1">
            <a:off x="7264800" y="4382640"/>
            <a:ext cx="2212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4" dur="indefinite" restart="never" nodeType="tmRoot">
          <p:childTnLst>
            <p:seq>
              <p:cTn id="2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1FDBD02-95E0-4944-965D-CD2AA081769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1970280" y="1828080"/>
            <a:ext cx="8631720" cy="4358880"/>
          </a:xfrm>
          <a:prstGeom prst="rect">
            <a:avLst/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Maude&gt; erew minimaude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erewrite in MINI-MAUDE-META-INTERPRETER : minimaude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MiniMaude Execution Environment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minimaude&gt; fmod NAT3 is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sort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op s_ : Nat3 -&gt;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op 0 : -&gt; Nat3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eq s s s 0 = 0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	</a:t>
            </a: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&gt; endfm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Module loaded successfully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ourant"/>
                <a:ea typeface="DejaVu Sans"/>
              </a:rPr>
              <a:t>minimaude&gt; reduce s s s s 0 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result Nat3: s 0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76" dur="indefinite" restart="never" nodeType="tmRoot">
          <p:childTnLst>
            <p:seq>
              <p:cTn id="277" dur="indefinite" nodeType="mainSeq">
                <p:childTnLst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2797560" y="1698840"/>
            <a:ext cx="6392880" cy="4007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System diagram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7478EFD-D8A3-472A-A034-3DD83D177B0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99360" y="3277800"/>
            <a:ext cx="179136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6" name="CustomShape 5"/>
          <p:cNvSpPr/>
          <p:nvPr/>
        </p:nvSpPr>
        <p:spPr>
          <a:xfrm>
            <a:off x="1891440" y="3693240"/>
            <a:ext cx="90540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6"/>
          <p:cNvSpPr/>
          <p:nvPr/>
        </p:nvSpPr>
        <p:spPr>
          <a:xfrm>
            <a:off x="2010960" y="3244320"/>
            <a:ext cx="78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98" name="CustomShape 7"/>
          <p:cNvSpPr/>
          <p:nvPr/>
        </p:nvSpPr>
        <p:spPr>
          <a:xfrm>
            <a:off x="9930240" y="3290040"/>
            <a:ext cx="216180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 in shell or IDE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9" name="CustomShape 8"/>
          <p:cNvSpPr/>
          <p:nvPr/>
        </p:nvSpPr>
        <p:spPr>
          <a:xfrm>
            <a:off x="2797560" y="1689480"/>
            <a:ext cx="3576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0c0"/>
                </a:solidFill>
                <a:latin typeface="Calibri"/>
                <a:ea typeface="DejaVu Sans"/>
              </a:rPr>
              <a:t>Maude environment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00" name="CustomShape 9"/>
          <p:cNvSpPr/>
          <p:nvPr/>
        </p:nvSpPr>
        <p:spPr>
          <a:xfrm>
            <a:off x="3178800" y="3013560"/>
            <a:ext cx="543132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FILE + META-LEVEL + 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Read file + parse + verify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01" name="CustomShape 10"/>
          <p:cNvSpPr/>
          <p:nvPr/>
        </p:nvSpPr>
        <p:spPr>
          <a:xfrm>
            <a:off x="3178800" y="3013560"/>
            <a:ext cx="5431320" cy="1384200"/>
          </a:xfrm>
          <a:prstGeom prst="rect">
            <a:avLst/>
          </a:prstGeom>
          <a:blipFill rotWithShape="0">
            <a:blip r:embed="rId1"/>
            <a:stretch>
              <a:fillRect l="0" t="-2099" r="0" b="-7220"/>
            </a:stretch>
          </a:blipFill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02" name="CustomShape 11"/>
          <p:cNvSpPr/>
          <p:nvPr/>
        </p:nvSpPr>
        <p:spPr>
          <a:xfrm>
            <a:off x="9191160" y="3702960"/>
            <a:ext cx="73836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12"/>
          <p:cNvSpPr/>
          <p:nvPr/>
        </p:nvSpPr>
        <p:spPr>
          <a:xfrm>
            <a:off x="9119160" y="3244320"/>
            <a:ext cx="9054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140DAAB-7361-423A-80E5-46E79509E44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3171960" y="1344600"/>
            <a:ext cx="543132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FILE + META-LEVEL + 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Read file + parse + verify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3171960" y="1344600"/>
            <a:ext cx="5431320" cy="1384200"/>
          </a:xfrm>
          <a:prstGeom prst="rect">
            <a:avLst/>
          </a:prstGeom>
          <a:blipFill rotWithShape="0">
            <a:blip r:embed="rId1"/>
            <a:stretch>
              <a:fillRect l="0" t="-2122" r="0" b="-7681"/>
            </a:stretch>
          </a:blipFill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607" name="Group 4"/>
          <p:cNvGrpSpPr/>
          <p:nvPr/>
        </p:nvGrpSpPr>
        <p:grpSpPr>
          <a:xfrm>
            <a:off x="234000" y="3896640"/>
            <a:ext cx="11604960" cy="1918080"/>
            <a:chOff x="234000" y="3896640"/>
            <a:chExt cx="11604960" cy="1918080"/>
          </a:xfrm>
        </p:grpSpPr>
        <p:sp>
          <p:nvSpPr>
            <p:cNvPr id="608" name="CustomShape 5"/>
            <p:cNvSpPr/>
            <p:nvPr/>
          </p:nvSpPr>
          <p:spPr>
            <a:xfrm>
              <a:off x="1195200" y="4075200"/>
              <a:ext cx="1910880" cy="118656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09" name="CustomShape 6"/>
            <p:cNvSpPr/>
            <p:nvPr/>
          </p:nvSpPr>
          <p:spPr>
            <a:xfrm>
              <a:off x="234000" y="4496760"/>
              <a:ext cx="960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0" name="CustomShape 7"/>
            <p:cNvSpPr/>
            <p:nvPr/>
          </p:nvSpPr>
          <p:spPr>
            <a:xfrm>
              <a:off x="321120" y="4101480"/>
              <a:ext cx="78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11" name="CustomShape 8"/>
            <p:cNvSpPr/>
            <p:nvPr/>
          </p:nvSpPr>
          <p:spPr>
            <a:xfrm flipV="1">
              <a:off x="3106800" y="449460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2" name="CustomShape 9"/>
            <p:cNvSpPr/>
            <p:nvPr/>
          </p:nvSpPr>
          <p:spPr>
            <a:xfrm>
              <a:off x="3686760" y="389664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13" name="CustomShape 10"/>
            <p:cNvSpPr/>
            <p:nvPr/>
          </p:nvSpPr>
          <p:spPr>
            <a:xfrm>
              <a:off x="6177960" y="389664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14" name="CustomShape 11"/>
            <p:cNvSpPr/>
            <p:nvPr/>
          </p:nvSpPr>
          <p:spPr>
            <a:xfrm>
              <a:off x="8669520" y="3896640"/>
              <a:ext cx="2128320" cy="15523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15" name="CustomShape 12"/>
            <p:cNvSpPr/>
            <p:nvPr/>
          </p:nvSpPr>
          <p:spPr>
            <a:xfrm flipV="1">
              <a:off x="5598000" y="449460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6" name="CustomShape 13"/>
            <p:cNvSpPr/>
            <p:nvPr/>
          </p:nvSpPr>
          <p:spPr>
            <a:xfrm>
              <a:off x="8089560" y="449676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14"/>
            <p:cNvSpPr/>
            <p:nvPr/>
          </p:nvSpPr>
          <p:spPr>
            <a:xfrm>
              <a:off x="10798560" y="4496760"/>
              <a:ext cx="97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8" name="CustomShape 15"/>
            <p:cNvSpPr/>
            <p:nvPr/>
          </p:nvSpPr>
          <p:spPr>
            <a:xfrm>
              <a:off x="10868040" y="4104360"/>
              <a:ext cx="9709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</p:spTree>
  </p:cSld>
  <p:timing>
    <p:tnLst>
      <p:par>
        <p:cTn id="302" dur="indefinite" restart="never" nodeType="tmRoot">
          <p:childTnLst>
            <p:seq>
              <p:cTn id="3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9BB9C3-1035-4AB1-A8FB-46106B59077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620" name="Group 2"/>
          <p:cNvGrpSpPr/>
          <p:nvPr/>
        </p:nvGrpSpPr>
        <p:grpSpPr>
          <a:xfrm>
            <a:off x="293040" y="1440360"/>
            <a:ext cx="11604960" cy="1918080"/>
            <a:chOff x="293040" y="1440360"/>
            <a:chExt cx="11604960" cy="1918080"/>
          </a:xfrm>
        </p:grpSpPr>
        <p:sp>
          <p:nvSpPr>
            <p:cNvPr id="621" name="CustomShape 3"/>
            <p:cNvSpPr/>
            <p:nvPr/>
          </p:nvSpPr>
          <p:spPr>
            <a:xfrm>
              <a:off x="1254240" y="1619280"/>
              <a:ext cx="1910880" cy="11865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2" name="CustomShape 4"/>
            <p:cNvSpPr/>
            <p:nvPr/>
          </p:nvSpPr>
          <p:spPr>
            <a:xfrm>
              <a:off x="293040" y="2040840"/>
              <a:ext cx="960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3" name="CustomShape 5"/>
            <p:cNvSpPr/>
            <p:nvPr/>
          </p:nvSpPr>
          <p:spPr>
            <a:xfrm>
              <a:off x="380520" y="1645200"/>
              <a:ext cx="78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24" name="CustomShape 6"/>
            <p:cNvSpPr/>
            <p:nvPr/>
          </p:nvSpPr>
          <p:spPr>
            <a:xfrm flipV="1">
              <a:off x="316584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5" name="CustomShape 7"/>
            <p:cNvSpPr/>
            <p:nvPr/>
          </p:nvSpPr>
          <p:spPr>
            <a:xfrm>
              <a:off x="374580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6" name="CustomShape 8"/>
            <p:cNvSpPr/>
            <p:nvPr/>
          </p:nvSpPr>
          <p:spPr>
            <a:xfrm>
              <a:off x="623736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7" name="CustomShape 9"/>
            <p:cNvSpPr/>
            <p:nvPr/>
          </p:nvSpPr>
          <p:spPr>
            <a:xfrm>
              <a:off x="8728560" y="1440360"/>
              <a:ext cx="2128320" cy="15523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28" name="CustomShape 10"/>
            <p:cNvSpPr/>
            <p:nvPr/>
          </p:nvSpPr>
          <p:spPr>
            <a:xfrm flipV="1">
              <a:off x="565740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9" name="CustomShape 11"/>
            <p:cNvSpPr/>
            <p:nvPr/>
          </p:nvSpPr>
          <p:spPr>
            <a:xfrm>
              <a:off x="8148960" y="204084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0" name="CustomShape 12"/>
            <p:cNvSpPr/>
            <p:nvPr/>
          </p:nvSpPr>
          <p:spPr>
            <a:xfrm>
              <a:off x="10857600" y="2040840"/>
              <a:ext cx="97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1" name="CustomShape 13"/>
            <p:cNvSpPr/>
            <p:nvPr/>
          </p:nvSpPr>
          <p:spPr>
            <a:xfrm>
              <a:off x="10927080" y="1648080"/>
              <a:ext cx="9709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632" name="Group 14"/>
          <p:cNvGrpSpPr/>
          <p:nvPr/>
        </p:nvGrpSpPr>
        <p:grpSpPr>
          <a:xfrm>
            <a:off x="1559160" y="3112200"/>
            <a:ext cx="9073080" cy="2561400"/>
            <a:chOff x="1559160" y="3112200"/>
            <a:chExt cx="9073080" cy="2561400"/>
          </a:xfrm>
        </p:grpSpPr>
        <p:pic>
          <p:nvPicPr>
            <p:cNvPr id="633" name="Graphique 4" descr=""/>
            <p:cNvPicPr/>
            <p:nvPr/>
          </p:nvPicPr>
          <p:blipFill>
            <a:blip r:embed="rId1"/>
            <a:stretch/>
          </p:blipFill>
          <p:spPr>
            <a:xfrm>
              <a:off x="1584360" y="344988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4" name="CustomShape 15"/>
            <p:cNvSpPr/>
            <p:nvPr/>
          </p:nvSpPr>
          <p:spPr>
            <a:xfrm>
              <a:off x="1854360" y="5182920"/>
              <a:ext cx="137088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r>
                <a:rPr b="0" lang="fr-FR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b="0" lang="fr-FR" sz="2000" spc="-1" strike="noStrike">
                <a:latin typeface="Arial"/>
              </a:endParaRPr>
            </a:p>
          </p:txBody>
        </p:sp>
        <p:pic>
          <p:nvPicPr>
            <p:cNvPr id="635" name="Graphique 38" descr=""/>
            <p:cNvPicPr/>
            <p:nvPr/>
          </p:nvPicPr>
          <p:blipFill>
            <a:blip r:embed="rId2"/>
            <a:stretch/>
          </p:blipFill>
          <p:spPr>
            <a:xfrm>
              <a:off x="3495960" y="3977280"/>
              <a:ext cx="1087200" cy="85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36" name="CustomShape 16"/>
            <p:cNvSpPr/>
            <p:nvPr/>
          </p:nvSpPr>
          <p:spPr>
            <a:xfrm>
              <a:off x="4812120" y="3805560"/>
              <a:ext cx="2579760" cy="11872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  <a:ea typeface="DejaVu Sans"/>
                </a:rPr>
                <a:t>openFile()</a:t>
              </a:r>
              <a:endParaRPr b="0" lang="fr-F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  <a:ea typeface="DejaVu Sans"/>
                </a:rPr>
                <a:t>getLine()</a:t>
              </a:r>
              <a:endParaRPr b="0" lang="fr-F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ourant"/>
                  <a:ea typeface="DejaVu Sans"/>
                </a:rPr>
                <a:t>…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7" name="CustomShape 17"/>
            <p:cNvSpPr/>
            <p:nvPr/>
          </p:nvSpPr>
          <p:spPr>
            <a:xfrm>
              <a:off x="5359680" y="3261600"/>
              <a:ext cx="137088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  <a:ea typeface="DejaVu Sans"/>
                </a:rPr>
                <a:t>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38" name="CustomShape 18"/>
            <p:cNvSpPr/>
            <p:nvPr/>
          </p:nvSpPr>
          <p:spPr>
            <a:xfrm>
              <a:off x="1559160" y="3112200"/>
              <a:ext cx="1961640" cy="82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  <a:ea typeface="DejaVu Sans"/>
                </a:rPr>
                <a:t>FunBlocks file</a:t>
              </a:r>
              <a:endParaRPr b="0" lang="fr-FR" sz="2400" spc="-1" strike="noStrike">
                <a:latin typeface="Arial"/>
              </a:endParaRPr>
            </a:p>
          </p:txBody>
        </p:sp>
        <p:pic>
          <p:nvPicPr>
            <p:cNvPr id="639" name="Graphique 42" descr=""/>
            <p:cNvPicPr/>
            <p:nvPr/>
          </p:nvPicPr>
          <p:blipFill>
            <a:blip r:embed="rId3"/>
            <a:stretch/>
          </p:blipFill>
          <p:spPr>
            <a:xfrm>
              <a:off x="7620480" y="3977280"/>
              <a:ext cx="1087200" cy="856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40" name="Group 19"/>
            <p:cNvGrpSpPr/>
            <p:nvPr/>
          </p:nvGrpSpPr>
          <p:grpSpPr>
            <a:xfrm>
              <a:off x="8702280" y="3449880"/>
              <a:ext cx="1910880" cy="1910880"/>
              <a:chOff x="8702280" y="3449880"/>
              <a:chExt cx="1910880" cy="1910880"/>
            </a:xfrm>
          </p:grpSpPr>
          <p:pic>
            <p:nvPicPr>
              <p:cNvPr id="641" name="Graphique 43" descr=""/>
              <p:cNvPicPr/>
              <p:nvPr/>
            </p:nvPicPr>
            <p:blipFill>
              <a:blip r:embed="rId4"/>
              <a:stretch/>
            </p:blipFill>
            <p:spPr>
              <a:xfrm>
                <a:off x="8702280" y="3449880"/>
                <a:ext cx="1910880" cy="19108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42" name="CustomShape 20"/>
              <p:cNvSpPr/>
              <p:nvPr/>
            </p:nvSpPr>
            <p:spPr>
              <a:xfrm>
                <a:off x="9295920" y="4358880"/>
                <a:ext cx="732240" cy="5688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3" name="CustomShape 21"/>
              <p:cNvSpPr/>
              <p:nvPr/>
            </p:nvSpPr>
            <p:spPr>
              <a:xfrm>
                <a:off x="9288720" y="4511160"/>
                <a:ext cx="732240" cy="5688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4" name="CustomShape 22"/>
              <p:cNvSpPr/>
              <p:nvPr/>
            </p:nvSpPr>
            <p:spPr>
              <a:xfrm>
                <a:off x="9285480" y="4674240"/>
                <a:ext cx="732240" cy="5688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5" name="CustomShape 23"/>
              <p:cNvSpPr/>
              <p:nvPr/>
            </p:nvSpPr>
            <p:spPr>
              <a:xfrm>
                <a:off x="9299520" y="4837320"/>
                <a:ext cx="732240" cy="5688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6" name="CustomShape 24"/>
              <p:cNvSpPr/>
              <p:nvPr/>
            </p:nvSpPr>
            <p:spPr>
              <a:xfrm>
                <a:off x="9285480" y="4195440"/>
                <a:ext cx="233280" cy="6768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47" name="CustomShape 25"/>
            <p:cNvSpPr/>
            <p:nvPr/>
          </p:nvSpPr>
          <p:spPr>
            <a:xfrm>
              <a:off x="8976600" y="5217840"/>
              <a:ext cx="137088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48" name="CustomShape 26"/>
            <p:cNvSpPr/>
            <p:nvPr/>
          </p:nvSpPr>
          <p:spPr>
            <a:xfrm>
              <a:off x="8670600" y="3124080"/>
              <a:ext cx="19616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2e75b6"/>
                  </a:solidFill>
                  <a:latin typeface="Calibri"/>
                  <a:ea typeface="DejaVu Sans"/>
                </a:rPr>
                <a:t>Read file</a:t>
              </a:r>
              <a:endParaRPr b="0" lang="fr-FR" sz="2400" spc="-1" strike="noStrike">
                <a:latin typeface="Arial"/>
              </a:endParaRPr>
            </a:p>
          </p:txBody>
        </p:sp>
      </p:grpSp>
    </p:spTree>
  </p:cSld>
  <p:timing>
    <p:tnLst>
      <p:par>
        <p:cTn id="304" dur="indefinite" restart="never" nodeType="tmRoot">
          <p:childTnLst>
            <p:seq>
              <p:cTn id="3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41D6954-C197-40FC-86A3-26AE168858F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650" name="Group 2"/>
          <p:cNvGrpSpPr/>
          <p:nvPr/>
        </p:nvGrpSpPr>
        <p:grpSpPr>
          <a:xfrm>
            <a:off x="293040" y="1440360"/>
            <a:ext cx="11604960" cy="1918080"/>
            <a:chOff x="293040" y="1440360"/>
            <a:chExt cx="11604960" cy="1918080"/>
          </a:xfrm>
        </p:grpSpPr>
        <p:sp>
          <p:nvSpPr>
            <p:cNvPr id="651" name="CustomShape 3"/>
            <p:cNvSpPr/>
            <p:nvPr/>
          </p:nvSpPr>
          <p:spPr>
            <a:xfrm>
              <a:off x="1254240" y="1619280"/>
              <a:ext cx="1910880" cy="118656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52" name="CustomShape 4"/>
            <p:cNvSpPr/>
            <p:nvPr/>
          </p:nvSpPr>
          <p:spPr>
            <a:xfrm>
              <a:off x="293040" y="2040840"/>
              <a:ext cx="960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5"/>
            <p:cNvSpPr/>
            <p:nvPr/>
          </p:nvSpPr>
          <p:spPr>
            <a:xfrm>
              <a:off x="380520" y="1645200"/>
              <a:ext cx="78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54" name="CustomShape 6"/>
            <p:cNvSpPr/>
            <p:nvPr/>
          </p:nvSpPr>
          <p:spPr>
            <a:xfrm flipV="1">
              <a:off x="316584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CustomShape 7"/>
            <p:cNvSpPr/>
            <p:nvPr/>
          </p:nvSpPr>
          <p:spPr>
            <a:xfrm>
              <a:off x="3745800" y="1440360"/>
              <a:ext cx="1910880" cy="19180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56" name="CustomShape 8"/>
            <p:cNvSpPr/>
            <p:nvPr/>
          </p:nvSpPr>
          <p:spPr>
            <a:xfrm>
              <a:off x="623736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57" name="CustomShape 9"/>
            <p:cNvSpPr/>
            <p:nvPr/>
          </p:nvSpPr>
          <p:spPr>
            <a:xfrm>
              <a:off x="8728560" y="1440360"/>
              <a:ext cx="2128320" cy="15523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58" name="CustomShape 10"/>
            <p:cNvSpPr/>
            <p:nvPr/>
          </p:nvSpPr>
          <p:spPr>
            <a:xfrm flipV="1">
              <a:off x="565740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9" name="CustomShape 11"/>
            <p:cNvSpPr/>
            <p:nvPr/>
          </p:nvSpPr>
          <p:spPr>
            <a:xfrm>
              <a:off x="8148960" y="204084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0" name="CustomShape 12"/>
            <p:cNvSpPr/>
            <p:nvPr/>
          </p:nvSpPr>
          <p:spPr>
            <a:xfrm>
              <a:off x="10857600" y="2040840"/>
              <a:ext cx="97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CustomShape 13"/>
            <p:cNvSpPr/>
            <p:nvPr/>
          </p:nvSpPr>
          <p:spPr>
            <a:xfrm>
              <a:off x="10927080" y="1648080"/>
              <a:ext cx="9709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662" name="Graphique 38" descr=""/>
          <p:cNvPicPr/>
          <p:nvPr/>
        </p:nvPicPr>
        <p:blipFill>
          <a:blip r:embed="rId1"/>
          <a:stretch/>
        </p:blipFill>
        <p:spPr>
          <a:xfrm>
            <a:off x="3495960" y="39772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663" name="CustomShape 14"/>
          <p:cNvSpPr/>
          <p:nvPr/>
        </p:nvSpPr>
        <p:spPr>
          <a:xfrm>
            <a:off x="4812120" y="3805560"/>
            <a:ext cx="257976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metaParse()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upModule()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64" name="CustomShape 15"/>
          <p:cNvSpPr/>
          <p:nvPr/>
        </p:nvSpPr>
        <p:spPr>
          <a:xfrm>
            <a:off x="5187240" y="3241080"/>
            <a:ext cx="1816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META-LEVEL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65" name="Graphique 42" descr=""/>
          <p:cNvPicPr/>
          <p:nvPr/>
        </p:nvPicPr>
        <p:blipFill>
          <a:blip r:embed="rId2"/>
          <a:stretch/>
        </p:blipFill>
        <p:spPr>
          <a:xfrm>
            <a:off x="7620480" y="3977280"/>
            <a:ext cx="1087200" cy="856440"/>
          </a:xfrm>
          <a:prstGeom prst="rect">
            <a:avLst/>
          </a:prstGeom>
          <a:ln>
            <a:noFill/>
          </a:ln>
        </p:spPr>
      </p:pic>
      <p:grpSp>
        <p:nvGrpSpPr>
          <p:cNvPr id="666" name="Group 16"/>
          <p:cNvGrpSpPr/>
          <p:nvPr/>
        </p:nvGrpSpPr>
        <p:grpSpPr>
          <a:xfrm>
            <a:off x="1565280" y="3356640"/>
            <a:ext cx="1910880" cy="1910880"/>
            <a:chOff x="1565280" y="3356640"/>
            <a:chExt cx="1910880" cy="1910880"/>
          </a:xfrm>
        </p:grpSpPr>
        <p:pic>
          <p:nvPicPr>
            <p:cNvPr id="667" name="Graphique 43" descr=""/>
            <p:cNvPicPr/>
            <p:nvPr/>
          </p:nvPicPr>
          <p:blipFill>
            <a:blip r:embed="rId3"/>
            <a:stretch/>
          </p:blipFill>
          <p:spPr>
            <a:xfrm>
              <a:off x="1565280" y="335664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8" name="CustomShape 17"/>
            <p:cNvSpPr/>
            <p:nvPr/>
          </p:nvSpPr>
          <p:spPr>
            <a:xfrm>
              <a:off x="2158920" y="426528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CustomShape 18"/>
            <p:cNvSpPr/>
            <p:nvPr/>
          </p:nvSpPr>
          <p:spPr>
            <a:xfrm>
              <a:off x="2151720" y="441756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CustomShape 19"/>
            <p:cNvSpPr/>
            <p:nvPr/>
          </p:nvSpPr>
          <p:spPr>
            <a:xfrm>
              <a:off x="2148120" y="45806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1" name="CustomShape 20"/>
            <p:cNvSpPr/>
            <p:nvPr/>
          </p:nvSpPr>
          <p:spPr>
            <a:xfrm>
              <a:off x="2162520" y="474372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2" name="CustomShape 21"/>
            <p:cNvSpPr/>
            <p:nvPr/>
          </p:nvSpPr>
          <p:spPr>
            <a:xfrm>
              <a:off x="2148120" y="4102200"/>
              <a:ext cx="233280" cy="6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3" name="CustomShape 22"/>
          <p:cNvSpPr/>
          <p:nvPr/>
        </p:nvSpPr>
        <p:spPr>
          <a:xfrm>
            <a:off x="1839600" y="512424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74" name="CustomShape 23"/>
          <p:cNvSpPr/>
          <p:nvPr/>
        </p:nvSpPr>
        <p:spPr>
          <a:xfrm>
            <a:off x="1533600" y="3030480"/>
            <a:ext cx="1961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Read file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75" name="CustomShape 24"/>
          <p:cNvSpPr/>
          <p:nvPr/>
        </p:nvSpPr>
        <p:spPr>
          <a:xfrm>
            <a:off x="4102200" y="5236200"/>
            <a:ext cx="46260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load funblocks-syntax.maude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load funblocks-semantic.maude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76" name="Graphique 6" descr=""/>
          <p:cNvPicPr/>
          <p:nvPr/>
        </p:nvPicPr>
        <p:blipFill>
          <a:blip r:embed="rId4"/>
          <a:stretch/>
        </p:blipFill>
        <p:spPr>
          <a:xfrm>
            <a:off x="9108000" y="335196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677" name="CustomShape 25"/>
          <p:cNvSpPr/>
          <p:nvPr/>
        </p:nvSpPr>
        <p:spPr>
          <a:xfrm>
            <a:off x="8843760" y="3241080"/>
            <a:ext cx="2439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78" name="CustomShape 26"/>
          <p:cNvSpPr/>
          <p:nvPr/>
        </p:nvSpPr>
        <p:spPr>
          <a:xfrm>
            <a:off x="9378000" y="511740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06" dur="indefinite" restart="never" nodeType="tmRoot">
          <p:childTnLst>
            <p:seq>
              <p:cTn id="3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732427E-120B-4C5B-B069-4F2EB46ED79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680" name="Group 2"/>
          <p:cNvGrpSpPr/>
          <p:nvPr/>
        </p:nvGrpSpPr>
        <p:grpSpPr>
          <a:xfrm>
            <a:off x="293040" y="1440360"/>
            <a:ext cx="11604960" cy="1918080"/>
            <a:chOff x="293040" y="1440360"/>
            <a:chExt cx="11604960" cy="1918080"/>
          </a:xfrm>
        </p:grpSpPr>
        <p:sp>
          <p:nvSpPr>
            <p:cNvPr id="681" name="CustomShape 3"/>
            <p:cNvSpPr/>
            <p:nvPr/>
          </p:nvSpPr>
          <p:spPr>
            <a:xfrm>
              <a:off x="1254240" y="1619280"/>
              <a:ext cx="1910880" cy="118656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82" name="CustomShape 4"/>
            <p:cNvSpPr/>
            <p:nvPr/>
          </p:nvSpPr>
          <p:spPr>
            <a:xfrm>
              <a:off x="293040" y="2040840"/>
              <a:ext cx="960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CustomShape 5"/>
            <p:cNvSpPr/>
            <p:nvPr/>
          </p:nvSpPr>
          <p:spPr>
            <a:xfrm>
              <a:off x="380520" y="1645200"/>
              <a:ext cx="78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684" name="CustomShape 6"/>
            <p:cNvSpPr/>
            <p:nvPr/>
          </p:nvSpPr>
          <p:spPr>
            <a:xfrm flipV="1">
              <a:off x="316584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CustomShape 7"/>
            <p:cNvSpPr/>
            <p:nvPr/>
          </p:nvSpPr>
          <p:spPr>
            <a:xfrm>
              <a:off x="374580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86" name="CustomShape 8"/>
            <p:cNvSpPr/>
            <p:nvPr/>
          </p:nvSpPr>
          <p:spPr>
            <a:xfrm>
              <a:off x="6237360" y="1440360"/>
              <a:ext cx="1910880" cy="19180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87" name="CustomShape 9"/>
            <p:cNvSpPr/>
            <p:nvPr/>
          </p:nvSpPr>
          <p:spPr>
            <a:xfrm>
              <a:off x="8728560" y="1440360"/>
              <a:ext cx="2128320" cy="155232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688" name="CustomShape 10"/>
            <p:cNvSpPr/>
            <p:nvPr/>
          </p:nvSpPr>
          <p:spPr>
            <a:xfrm flipV="1">
              <a:off x="565740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9" name="CustomShape 11"/>
            <p:cNvSpPr/>
            <p:nvPr/>
          </p:nvSpPr>
          <p:spPr>
            <a:xfrm>
              <a:off x="8148960" y="204084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0" name="CustomShape 12"/>
            <p:cNvSpPr/>
            <p:nvPr/>
          </p:nvSpPr>
          <p:spPr>
            <a:xfrm>
              <a:off x="10857600" y="2040840"/>
              <a:ext cx="97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1" name="CustomShape 13"/>
            <p:cNvSpPr/>
            <p:nvPr/>
          </p:nvSpPr>
          <p:spPr>
            <a:xfrm>
              <a:off x="10927080" y="1648080"/>
              <a:ext cx="9709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692" name="Graphique 38" descr=""/>
          <p:cNvPicPr/>
          <p:nvPr/>
        </p:nvPicPr>
        <p:blipFill>
          <a:blip r:embed="rId1"/>
          <a:stretch/>
        </p:blipFill>
        <p:spPr>
          <a:xfrm>
            <a:off x="3197160" y="39772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693" name="CustomShape 14"/>
          <p:cNvSpPr/>
          <p:nvPr/>
        </p:nvSpPr>
        <p:spPr>
          <a:xfrm>
            <a:off x="4367520" y="3805560"/>
            <a:ext cx="366588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createInterpreter()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insertModule()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94" name="CustomShape 15"/>
          <p:cNvSpPr/>
          <p:nvPr/>
        </p:nvSpPr>
        <p:spPr>
          <a:xfrm>
            <a:off x="4687560" y="3198240"/>
            <a:ext cx="2825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META-INTERPRETER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95" name="Graphique 42" descr=""/>
          <p:cNvPicPr/>
          <p:nvPr/>
        </p:nvPicPr>
        <p:blipFill>
          <a:blip r:embed="rId2"/>
          <a:stretch/>
        </p:blipFill>
        <p:spPr>
          <a:xfrm>
            <a:off x="8148960" y="39380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696" name="Graphique 6" descr=""/>
          <p:cNvPicPr/>
          <p:nvPr/>
        </p:nvPicPr>
        <p:blipFill>
          <a:blip r:embed="rId3"/>
          <a:stretch/>
        </p:blipFill>
        <p:spPr>
          <a:xfrm>
            <a:off x="9108000" y="335196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697" name="CustomShape 16"/>
          <p:cNvSpPr/>
          <p:nvPr/>
        </p:nvSpPr>
        <p:spPr>
          <a:xfrm>
            <a:off x="8843760" y="3241080"/>
            <a:ext cx="2439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Wait for 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98" name="CustomShape 17"/>
          <p:cNvSpPr/>
          <p:nvPr/>
        </p:nvSpPr>
        <p:spPr>
          <a:xfrm>
            <a:off x="9378000" y="511740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99" name="Graphique 41" descr=""/>
          <p:cNvPicPr/>
          <p:nvPr/>
        </p:nvPicPr>
        <p:blipFill>
          <a:blip r:embed="rId4"/>
          <a:stretch/>
        </p:blipFill>
        <p:spPr>
          <a:xfrm>
            <a:off x="1276920" y="335196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700" name="CustomShape 18"/>
          <p:cNvSpPr/>
          <p:nvPr/>
        </p:nvSpPr>
        <p:spPr>
          <a:xfrm>
            <a:off x="1012320" y="3241080"/>
            <a:ext cx="2439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01" name="CustomShape 19"/>
          <p:cNvSpPr/>
          <p:nvPr/>
        </p:nvSpPr>
        <p:spPr>
          <a:xfrm>
            <a:off x="1546560" y="511740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08" dur="indefinite" restart="never" nodeType="tmRoot">
          <p:childTnLst>
            <p:seq>
              <p:cTn id="3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56055FD-7698-4A56-863C-40B6605397B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703" name="Group 2"/>
          <p:cNvGrpSpPr/>
          <p:nvPr/>
        </p:nvGrpSpPr>
        <p:grpSpPr>
          <a:xfrm>
            <a:off x="293040" y="1440360"/>
            <a:ext cx="11604960" cy="1918080"/>
            <a:chOff x="293040" y="1440360"/>
            <a:chExt cx="11604960" cy="1918080"/>
          </a:xfrm>
        </p:grpSpPr>
        <p:sp>
          <p:nvSpPr>
            <p:cNvPr id="704" name="CustomShape 3"/>
            <p:cNvSpPr/>
            <p:nvPr/>
          </p:nvSpPr>
          <p:spPr>
            <a:xfrm>
              <a:off x="1254240" y="1619280"/>
              <a:ext cx="1910880" cy="118656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Read FunBlocks file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05" name="CustomShape 4"/>
            <p:cNvSpPr/>
            <p:nvPr/>
          </p:nvSpPr>
          <p:spPr>
            <a:xfrm>
              <a:off x="293040" y="2040840"/>
              <a:ext cx="960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6" name="CustomShape 5"/>
            <p:cNvSpPr/>
            <p:nvPr/>
          </p:nvSpPr>
          <p:spPr>
            <a:xfrm>
              <a:off x="380520" y="1645200"/>
              <a:ext cx="7862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input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707" name="CustomShape 6"/>
            <p:cNvSpPr/>
            <p:nvPr/>
          </p:nvSpPr>
          <p:spPr>
            <a:xfrm flipV="1">
              <a:off x="316584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8" name="CustomShape 7"/>
            <p:cNvSpPr/>
            <p:nvPr/>
          </p:nvSpPr>
          <p:spPr>
            <a:xfrm>
              <a:off x="374580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Verify syntax and semantic of the input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09" name="CustomShape 8"/>
            <p:cNvSpPr/>
            <p:nvPr/>
          </p:nvSpPr>
          <p:spPr>
            <a:xfrm>
              <a:off x="6237360" y="1440360"/>
              <a:ext cx="1910880" cy="1918080"/>
            </a:xfrm>
            <a:prstGeom prst="rect">
              <a:avLst/>
            </a:prstGeom>
            <a:noFill/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Start checker environment in a shell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10" name="CustomShape 9"/>
            <p:cNvSpPr/>
            <p:nvPr/>
          </p:nvSpPr>
          <p:spPr>
            <a:xfrm>
              <a:off x="8728560" y="1440360"/>
              <a:ext cx="2128320" cy="155232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Get commands and verify properties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711" name="CustomShape 10"/>
            <p:cNvSpPr/>
            <p:nvPr/>
          </p:nvSpPr>
          <p:spPr>
            <a:xfrm flipV="1">
              <a:off x="5657400" y="203868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2" name="CustomShape 11"/>
            <p:cNvSpPr/>
            <p:nvPr/>
          </p:nvSpPr>
          <p:spPr>
            <a:xfrm>
              <a:off x="8148960" y="2040840"/>
              <a:ext cx="57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3" name="CustomShape 12"/>
            <p:cNvSpPr/>
            <p:nvPr/>
          </p:nvSpPr>
          <p:spPr>
            <a:xfrm>
              <a:off x="10857600" y="2040840"/>
              <a:ext cx="97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13"/>
            <p:cNvSpPr/>
            <p:nvPr/>
          </p:nvSpPr>
          <p:spPr>
            <a:xfrm>
              <a:off x="10927080" y="1648080"/>
              <a:ext cx="9709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output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715" name="Graphique 38" descr=""/>
          <p:cNvPicPr/>
          <p:nvPr/>
        </p:nvPicPr>
        <p:blipFill>
          <a:blip r:embed="rId1"/>
          <a:stretch/>
        </p:blipFill>
        <p:spPr>
          <a:xfrm>
            <a:off x="3197160" y="397728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716" name="CustomShape 14"/>
          <p:cNvSpPr/>
          <p:nvPr/>
        </p:nvSpPr>
        <p:spPr>
          <a:xfrm>
            <a:off x="4367520" y="3805560"/>
            <a:ext cx="366588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termination()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confluence()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…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17" name="CustomShape 15"/>
          <p:cNvSpPr/>
          <p:nvPr/>
        </p:nvSpPr>
        <p:spPr>
          <a:xfrm>
            <a:off x="4217040" y="3008880"/>
            <a:ext cx="39672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MFE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(Maude Formal Environment)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18" name="Graphique 42" descr=""/>
          <p:cNvPicPr/>
          <p:nvPr/>
        </p:nvPicPr>
        <p:blipFill>
          <a:blip r:embed="rId2"/>
          <a:stretch/>
        </p:blipFill>
        <p:spPr>
          <a:xfrm>
            <a:off x="8148960" y="3938040"/>
            <a:ext cx="1087200" cy="856440"/>
          </a:xfrm>
          <a:prstGeom prst="rect">
            <a:avLst/>
          </a:prstGeom>
          <a:ln>
            <a:noFill/>
          </a:ln>
        </p:spPr>
      </p:pic>
      <p:pic>
        <p:nvPicPr>
          <p:cNvPr id="719" name="Graphique 6" descr=""/>
          <p:cNvPicPr/>
          <p:nvPr/>
        </p:nvPicPr>
        <p:blipFill>
          <a:blip r:embed="rId3"/>
          <a:stretch/>
        </p:blipFill>
        <p:spPr>
          <a:xfrm>
            <a:off x="9108000" y="335196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720" name="CustomShape 16"/>
          <p:cNvSpPr/>
          <p:nvPr/>
        </p:nvSpPr>
        <p:spPr>
          <a:xfrm>
            <a:off x="8843760" y="3241080"/>
            <a:ext cx="2439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Print in shell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21" name="CustomShape 17"/>
          <p:cNvSpPr/>
          <p:nvPr/>
        </p:nvSpPr>
        <p:spPr>
          <a:xfrm>
            <a:off x="9378000" y="511740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22" name="Graphique 41" descr=""/>
          <p:cNvPicPr/>
          <p:nvPr/>
        </p:nvPicPr>
        <p:blipFill>
          <a:blip r:embed="rId4"/>
          <a:stretch/>
        </p:blipFill>
        <p:spPr>
          <a:xfrm>
            <a:off x="1276920" y="3351960"/>
            <a:ext cx="1910880" cy="1910880"/>
          </a:xfrm>
          <a:prstGeom prst="rect">
            <a:avLst/>
          </a:prstGeom>
          <a:ln>
            <a:noFill/>
          </a:ln>
        </p:spPr>
      </p:pic>
      <p:sp>
        <p:nvSpPr>
          <p:cNvPr id="723" name="CustomShape 18"/>
          <p:cNvSpPr/>
          <p:nvPr/>
        </p:nvSpPr>
        <p:spPr>
          <a:xfrm>
            <a:off x="1012320" y="3241080"/>
            <a:ext cx="2439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Get command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24" name="CustomShape 19"/>
          <p:cNvSpPr/>
          <p:nvPr/>
        </p:nvSpPr>
        <p:spPr>
          <a:xfrm>
            <a:off x="1546560" y="511740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10" dur="indefinite" restart="never" nodeType="tmRoot">
          <p:childTnLst>
            <p:seq>
              <p:cTn id="3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2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0792FEA-0381-4EBB-8CBA-A5CD281F072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2990160" y="205344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28" name="CustomShape 4"/>
          <p:cNvSpPr/>
          <p:nvPr/>
        </p:nvSpPr>
        <p:spPr>
          <a:xfrm>
            <a:off x="7265520" y="205344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29" name="CustomShape 5"/>
          <p:cNvSpPr/>
          <p:nvPr/>
        </p:nvSpPr>
        <p:spPr>
          <a:xfrm>
            <a:off x="4926600" y="396720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0" name="CustomShape 6"/>
          <p:cNvSpPr/>
          <p:nvPr/>
        </p:nvSpPr>
        <p:spPr>
          <a:xfrm>
            <a:off x="3958200" y="2884320"/>
            <a:ext cx="1581840" cy="10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7"/>
          <p:cNvSpPr/>
          <p:nvPr/>
        </p:nvSpPr>
        <p:spPr>
          <a:xfrm flipH="1">
            <a:off x="6650280" y="2884320"/>
            <a:ext cx="1581840" cy="108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12" dur="indefinite" restart="never" nodeType="tmRoot">
          <p:childTnLst>
            <p:seq>
              <p:cTn id="3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4E1DE42-C05C-4DE4-8992-0C17847F089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440720" y="2823120"/>
            <a:ext cx="4125960" cy="25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Zero = {0}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Nat = Zero  succ(Nat)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Empty =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Stack = Empty  push(Nat, Stack)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440720" y="2823120"/>
            <a:ext cx="4125960" cy="2246040"/>
          </a:xfrm>
          <a:prstGeom prst="rect">
            <a:avLst/>
          </a:prstGeom>
          <a:blipFill rotWithShape="0">
            <a:blip r:embed="rId1"/>
            <a:stretch>
              <a:fillRect l="-1461" t="-1339" r="0" b="-377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6095880" y="2823120"/>
            <a:ext cx="609516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top : Stack  Nat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pop : Stack  Stack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alternate : Stack  Stack  Stack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6095880" y="2823120"/>
            <a:ext cx="6095160" cy="1630440"/>
          </a:xfrm>
          <a:prstGeom prst="rect">
            <a:avLst/>
          </a:prstGeom>
          <a:blipFill rotWithShape="0">
            <a:blip r:embed="rId2"/>
            <a:stretch>
              <a:fillRect l="-993" t="-1845" r="0" b="-555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1440720" y="1905120"/>
            <a:ext cx="3316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  <a:ea typeface="DejaVu Sans"/>
              </a:rPr>
              <a:t>Stack operators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90" name="Line 8"/>
          <p:cNvSpPr/>
          <p:nvPr/>
        </p:nvSpPr>
        <p:spPr>
          <a:xfrm>
            <a:off x="5724360" y="2823120"/>
            <a:ext cx="360" cy="2246760"/>
          </a:xfrm>
          <a:prstGeom prst="line">
            <a:avLst/>
          </a:prstGeom>
          <a:ln w="3816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4DE8523-88B5-4F97-9C8A-912CA7FBED3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4841280" y="97848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34" name="Image 7" descr=""/>
          <p:cNvPicPr/>
          <p:nvPr/>
        </p:nvPicPr>
        <p:blipFill>
          <a:blip r:embed="rId1"/>
          <a:stretch/>
        </p:blipFill>
        <p:spPr>
          <a:xfrm>
            <a:off x="1857240" y="2125440"/>
            <a:ext cx="8476560" cy="3456720"/>
          </a:xfrm>
          <a:prstGeom prst="rect">
            <a:avLst/>
          </a:prstGeom>
          <a:ln>
            <a:noFill/>
          </a:ln>
        </p:spPr>
      </p:pic>
      <p:sp>
        <p:nvSpPr>
          <p:cNvPr id="735" name="CustomShape 3"/>
          <p:cNvSpPr/>
          <p:nvPr/>
        </p:nvSpPr>
        <p:spPr>
          <a:xfrm>
            <a:off x="2881440" y="2146680"/>
            <a:ext cx="5294160" cy="298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4"/>
          <p:cNvSpPr/>
          <p:nvPr/>
        </p:nvSpPr>
        <p:spPr>
          <a:xfrm>
            <a:off x="5358960" y="3165840"/>
            <a:ext cx="1820880" cy="2944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5"/>
          <p:cNvSpPr/>
          <p:nvPr/>
        </p:nvSpPr>
        <p:spPr>
          <a:xfrm>
            <a:off x="5358960" y="4200120"/>
            <a:ext cx="1820880" cy="2944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6"/>
          <p:cNvSpPr/>
          <p:nvPr/>
        </p:nvSpPr>
        <p:spPr>
          <a:xfrm>
            <a:off x="5358960" y="4886280"/>
            <a:ext cx="1820880" cy="2944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D5A061-208B-4B7F-ABC7-F246C27AF26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4841280" y="97848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41" name="Image 7" descr=""/>
          <p:cNvPicPr/>
          <p:nvPr/>
        </p:nvPicPr>
        <p:blipFill>
          <a:blip r:embed="rId1"/>
          <a:stretch/>
        </p:blipFill>
        <p:spPr>
          <a:xfrm>
            <a:off x="1857240" y="2125440"/>
            <a:ext cx="8476560" cy="3456720"/>
          </a:xfrm>
          <a:prstGeom prst="rect">
            <a:avLst/>
          </a:prstGeom>
          <a:ln>
            <a:noFill/>
          </a:ln>
        </p:spPr>
      </p:pic>
      <p:sp>
        <p:nvSpPr>
          <p:cNvPr id="742" name="CustomShape 3"/>
          <p:cNvSpPr/>
          <p:nvPr/>
        </p:nvSpPr>
        <p:spPr>
          <a:xfrm>
            <a:off x="3040920" y="3523680"/>
            <a:ext cx="7187040" cy="3034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4"/>
          <p:cNvSpPr/>
          <p:nvPr/>
        </p:nvSpPr>
        <p:spPr>
          <a:xfrm>
            <a:off x="3062160" y="4535640"/>
            <a:ext cx="2827440" cy="3034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2" dur="indefinite" restart="never" nodeType="tmRoot">
          <p:childTnLst>
            <p:seq>
              <p:cTn id="333" dur="indefinite" nodeType="mainSeq">
                <p:childTnLst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insert module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4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80C7358-5E94-4614-AFB3-0370F7D14C0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46" name="Image 4" descr=""/>
          <p:cNvPicPr/>
          <p:nvPr/>
        </p:nvPicPr>
        <p:blipFill>
          <a:blip r:embed="rId1"/>
          <a:stretch/>
        </p:blipFill>
        <p:spPr>
          <a:xfrm>
            <a:off x="2581200" y="1641600"/>
            <a:ext cx="7028640" cy="47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2" dur="indefinite" restart="never" nodeType="tmRoot">
          <p:childTnLst>
            <p:seq>
              <p:cTn id="3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use « reduce » command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4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C3CC4C6-839A-4AB3-9ABC-41F1B06F105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49" name="Image 5" descr=""/>
          <p:cNvPicPr/>
          <p:nvPr/>
        </p:nvPicPr>
        <p:blipFill>
          <a:blip r:embed="rId1"/>
          <a:stretch/>
        </p:blipFill>
        <p:spPr>
          <a:xfrm>
            <a:off x="2585880" y="1622520"/>
            <a:ext cx="7019280" cy="47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4" dur="indefinite" restart="never" nodeType="tmRoot">
          <p:childTnLst>
            <p:seq>
              <p:cTn id="3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wrong command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5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204E809-1E51-4EF4-B8AD-F3E391A0761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52" name="Image 10" descr=""/>
          <p:cNvPicPr/>
          <p:nvPr/>
        </p:nvPicPr>
        <p:blipFill>
          <a:blip r:embed="rId1"/>
          <a:stretch/>
        </p:blipFill>
        <p:spPr>
          <a:xfrm>
            <a:off x="2590920" y="1631880"/>
            <a:ext cx="7009560" cy="47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6" dur="indefinite" restart="never" nodeType="tmRoot">
          <p:childTnLst>
            <p:seq>
              <p:cTn id="3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Mini-Maude: quit environment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5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BBDE47-A308-4003-91DA-ABD0625F23D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55" name="Image 8" descr=""/>
          <p:cNvPicPr/>
          <p:nvPr/>
        </p:nvPicPr>
        <p:blipFill>
          <a:blip r:embed="rId1"/>
          <a:stretch/>
        </p:blipFill>
        <p:spPr>
          <a:xfrm>
            <a:off x="2590920" y="1641600"/>
            <a:ext cx="7009560" cy="47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8" dur="indefinite" restart="never" nodeType="tmRoot">
          <p:childTnLst>
            <p:seq>
              <p:cTn id="3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5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E85C28A-3D98-40B8-9F0C-CD11AD832D2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58" name="Graphique 4" descr=""/>
          <p:cNvPicPr/>
          <p:nvPr/>
        </p:nvPicPr>
        <p:blipFill>
          <a:blip r:embed="rId1"/>
          <a:stretch/>
        </p:blipFill>
        <p:spPr>
          <a:xfrm>
            <a:off x="3283200" y="300024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4599360" y="2828880"/>
            <a:ext cx="2579760" cy="118728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760" name="Graphique 7" descr=""/>
          <p:cNvPicPr/>
          <p:nvPr/>
        </p:nvPicPr>
        <p:blipFill>
          <a:blip r:embed="rId2"/>
          <a:stretch/>
        </p:blipFill>
        <p:spPr>
          <a:xfrm>
            <a:off x="7407720" y="3000240"/>
            <a:ext cx="1087200" cy="856440"/>
          </a:xfrm>
          <a:prstGeom prst="rect">
            <a:avLst/>
          </a:prstGeom>
          <a:ln>
            <a:noFill/>
          </a:ln>
        </p:spPr>
      </p:pic>
      <p:grpSp>
        <p:nvGrpSpPr>
          <p:cNvPr id="761" name="Group 4"/>
          <p:cNvGrpSpPr/>
          <p:nvPr/>
        </p:nvGrpSpPr>
        <p:grpSpPr>
          <a:xfrm>
            <a:off x="1352520" y="2379600"/>
            <a:ext cx="1910880" cy="1910880"/>
            <a:chOff x="1352520" y="2379600"/>
            <a:chExt cx="1910880" cy="1910880"/>
          </a:xfrm>
        </p:grpSpPr>
        <p:pic>
          <p:nvPicPr>
            <p:cNvPr id="762" name="Graphique 10" descr=""/>
            <p:cNvPicPr/>
            <p:nvPr/>
          </p:nvPicPr>
          <p:blipFill>
            <a:blip r:embed="rId3"/>
            <a:stretch/>
          </p:blipFill>
          <p:spPr>
            <a:xfrm>
              <a:off x="1352520" y="2379600"/>
              <a:ext cx="1910880" cy="191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3" name="CustomShape 5"/>
            <p:cNvSpPr/>
            <p:nvPr/>
          </p:nvSpPr>
          <p:spPr>
            <a:xfrm>
              <a:off x="1946160" y="328860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CustomShape 6"/>
            <p:cNvSpPr/>
            <p:nvPr/>
          </p:nvSpPr>
          <p:spPr>
            <a:xfrm>
              <a:off x="1939320" y="344088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5" name="CustomShape 7"/>
            <p:cNvSpPr/>
            <p:nvPr/>
          </p:nvSpPr>
          <p:spPr>
            <a:xfrm>
              <a:off x="1935720" y="360396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6" name="CustomShape 8"/>
            <p:cNvSpPr/>
            <p:nvPr/>
          </p:nvSpPr>
          <p:spPr>
            <a:xfrm>
              <a:off x="1949760" y="3767040"/>
              <a:ext cx="732240" cy="568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7" name="CustomShape 9"/>
            <p:cNvSpPr/>
            <p:nvPr/>
          </p:nvSpPr>
          <p:spPr>
            <a:xfrm>
              <a:off x="1935720" y="3125520"/>
              <a:ext cx="233280" cy="676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68" name="CustomShape 10"/>
          <p:cNvSpPr/>
          <p:nvPr/>
        </p:nvSpPr>
        <p:spPr>
          <a:xfrm>
            <a:off x="1626840" y="414756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69" name="CustomShape 11"/>
          <p:cNvSpPr/>
          <p:nvPr/>
        </p:nvSpPr>
        <p:spPr>
          <a:xfrm>
            <a:off x="1245600" y="2062440"/>
            <a:ext cx="2133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FunBlocks code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0" name="CustomShape 12"/>
          <p:cNvSpPr/>
          <p:nvPr/>
        </p:nvSpPr>
        <p:spPr>
          <a:xfrm>
            <a:off x="3889440" y="4259160"/>
            <a:ext cx="46260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load funblocks-syntax.maude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load funblocks-semantic.maude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71" name="CustomShape 13"/>
          <p:cNvSpPr/>
          <p:nvPr/>
        </p:nvSpPr>
        <p:spPr>
          <a:xfrm>
            <a:off x="8631000" y="2157840"/>
            <a:ext cx="2439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Module inserted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2" name="CustomShape 14"/>
          <p:cNvSpPr/>
          <p:nvPr/>
        </p:nvSpPr>
        <p:spPr>
          <a:xfrm>
            <a:off x="9165600" y="425772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73" name="Graphique 23" descr=""/>
          <p:cNvPicPr/>
          <p:nvPr/>
        </p:nvPicPr>
        <p:blipFill>
          <a:blip r:embed="rId4"/>
          <a:stretch/>
        </p:blipFill>
        <p:spPr>
          <a:xfrm>
            <a:off x="8928000" y="2477520"/>
            <a:ext cx="1910880" cy="191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0" dur="indefinite" restart="never" nodeType="tmRoot">
          <p:childTnLst>
            <p:seq>
              <p:cTn id="3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80C9BF-EF5F-4AE4-9464-DA423302D9A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76" name="Graphique 7" descr=""/>
          <p:cNvPicPr/>
          <p:nvPr/>
        </p:nvPicPr>
        <p:blipFill>
          <a:blip r:embed="rId1"/>
          <a:stretch/>
        </p:blipFill>
        <p:spPr>
          <a:xfrm>
            <a:off x="5390280" y="300024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777" name="CustomShape 3"/>
          <p:cNvSpPr/>
          <p:nvPr/>
        </p:nvSpPr>
        <p:spPr>
          <a:xfrm>
            <a:off x="1626840" y="414756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9165600" y="4257720"/>
            <a:ext cx="1370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79" name="CustomShape 5"/>
          <p:cNvSpPr/>
          <p:nvPr/>
        </p:nvSpPr>
        <p:spPr>
          <a:xfrm>
            <a:off x="4666680" y="2744280"/>
            <a:ext cx="2534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80" name="Image 8" descr=""/>
          <p:cNvPicPr/>
          <p:nvPr/>
        </p:nvPicPr>
        <p:blipFill>
          <a:blip r:embed="rId2"/>
          <a:stretch/>
        </p:blipFill>
        <p:spPr>
          <a:xfrm>
            <a:off x="1089000" y="3262320"/>
            <a:ext cx="2447280" cy="332640"/>
          </a:xfrm>
          <a:prstGeom prst="rect">
            <a:avLst/>
          </a:prstGeom>
          <a:ln>
            <a:noFill/>
          </a:ln>
        </p:spPr>
      </p:pic>
      <p:pic>
        <p:nvPicPr>
          <p:cNvPr id="781" name="Image 22" descr=""/>
          <p:cNvPicPr/>
          <p:nvPr/>
        </p:nvPicPr>
        <p:blipFill>
          <a:blip r:embed="rId3"/>
          <a:stretch/>
        </p:blipFill>
        <p:spPr>
          <a:xfrm>
            <a:off x="8501040" y="2190600"/>
            <a:ext cx="2961720" cy="206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2" dur="indefinite" restart="never" nodeType="tmRoot">
          <p:childTnLst>
            <p:seq>
              <p:cTn id="3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What’s next ?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FEC074-2ADC-4FF2-8429-8F1FF3F4E55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784" name="Image 22" descr=""/>
          <p:cNvPicPr/>
          <p:nvPr/>
        </p:nvPicPr>
        <p:blipFill>
          <a:blip r:embed="rId1"/>
          <a:stretch/>
        </p:blipFill>
        <p:spPr>
          <a:xfrm>
            <a:off x="2291760" y="1924560"/>
            <a:ext cx="4311000" cy="3007800"/>
          </a:xfrm>
          <a:prstGeom prst="rect">
            <a:avLst/>
          </a:prstGeom>
          <a:ln>
            <a:noFill/>
          </a:ln>
        </p:spPr>
      </p:pic>
      <p:pic>
        <p:nvPicPr>
          <p:cNvPr id="785" name="Graphique 9" descr=""/>
          <p:cNvPicPr/>
          <p:nvPr/>
        </p:nvPicPr>
        <p:blipFill>
          <a:blip r:embed="rId2"/>
          <a:stretch/>
        </p:blipFill>
        <p:spPr>
          <a:xfrm>
            <a:off x="6304680" y="273780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786" name="CustomShape 3"/>
          <p:cNvSpPr/>
          <p:nvPr/>
        </p:nvSpPr>
        <p:spPr>
          <a:xfrm>
            <a:off x="7085520" y="2935440"/>
            <a:ext cx="2534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Typing ?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87" name="Graphique 11" descr=""/>
          <p:cNvPicPr/>
          <p:nvPr/>
        </p:nvPicPr>
        <p:blipFill>
          <a:blip r:embed="rId3"/>
          <a:stretch/>
        </p:blipFill>
        <p:spPr>
          <a:xfrm>
            <a:off x="6304680" y="374832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788" name="CustomShape 4"/>
          <p:cNvSpPr/>
          <p:nvPr/>
        </p:nvSpPr>
        <p:spPr>
          <a:xfrm>
            <a:off x="7085520" y="3946320"/>
            <a:ext cx="2534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Type checking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54" dur="indefinite" restart="never" nodeType="tmRoot">
          <p:childTnLst>
            <p:seq>
              <p:cTn id="3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9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97849F4-8E3E-49AC-94DE-E7AE9617DD1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91" name="CustomShape 3"/>
          <p:cNvSpPr/>
          <p:nvPr/>
        </p:nvSpPr>
        <p:spPr>
          <a:xfrm>
            <a:off x="739800" y="485316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92" name="CustomShape 4"/>
          <p:cNvSpPr/>
          <p:nvPr/>
        </p:nvSpPr>
        <p:spPr>
          <a:xfrm>
            <a:off x="2990160" y="485316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93" name="CustomShape 5"/>
          <p:cNvSpPr/>
          <p:nvPr/>
        </p:nvSpPr>
        <p:spPr>
          <a:xfrm>
            <a:off x="5726880" y="301356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94" name="CustomShape 6"/>
          <p:cNvSpPr/>
          <p:nvPr/>
        </p:nvSpPr>
        <p:spPr>
          <a:xfrm flipV="1">
            <a:off x="1708200" y="3474360"/>
            <a:ext cx="116424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7"/>
          <p:cNvSpPr/>
          <p:nvPr/>
        </p:nvSpPr>
        <p:spPr>
          <a:xfrm flipH="1" flipV="1">
            <a:off x="2872440" y="3474360"/>
            <a:ext cx="108432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8"/>
          <p:cNvSpPr/>
          <p:nvPr/>
        </p:nvSpPr>
        <p:spPr>
          <a:xfrm>
            <a:off x="1703520" y="301356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97" name="CustomShape 9"/>
          <p:cNvSpPr/>
          <p:nvPr/>
        </p:nvSpPr>
        <p:spPr>
          <a:xfrm>
            <a:off x="5928120" y="4853160"/>
            <a:ext cx="193572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98" name="CustomShape 10"/>
          <p:cNvSpPr/>
          <p:nvPr/>
        </p:nvSpPr>
        <p:spPr>
          <a:xfrm flipH="1" flipV="1">
            <a:off x="6895080" y="3843720"/>
            <a:ext cx="360" cy="100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11"/>
          <p:cNvSpPr/>
          <p:nvPr/>
        </p:nvSpPr>
        <p:spPr>
          <a:xfrm>
            <a:off x="9090720" y="305964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00" name="CustomShape 12"/>
          <p:cNvSpPr/>
          <p:nvPr/>
        </p:nvSpPr>
        <p:spPr>
          <a:xfrm>
            <a:off x="8065800" y="3429000"/>
            <a:ext cx="102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13"/>
          <p:cNvSpPr/>
          <p:nvPr/>
        </p:nvSpPr>
        <p:spPr>
          <a:xfrm flipH="1">
            <a:off x="8065080" y="3127320"/>
            <a:ext cx="102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14"/>
          <p:cNvSpPr/>
          <p:nvPr/>
        </p:nvSpPr>
        <p:spPr>
          <a:xfrm flipV="1">
            <a:off x="2873160" y="232380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15"/>
          <p:cNvSpPr/>
          <p:nvPr/>
        </p:nvSpPr>
        <p:spPr>
          <a:xfrm>
            <a:off x="1964160" y="192456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04" name="CustomShape 16"/>
          <p:cNvSpPr/>
          <p:nvPr/>
        </p:nvSpPr>
        <p:spPr>
          <a:xfrm flipH="1" flipV="1">
            <a:off x="4042080" y="3243600"/>
            <a:ext cx="1884600" cy="183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7"/>
          <p:cNvSpPr/>
          <p:nvPr/>
        </p:nvSpPr>
        <p:spPr>
          <a:xfrm flipV="1">
            <a:off x="6177960" y="230976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8"/>
          <p:cNvSpPr/>
          <p:nvPr/>
        </p:nvSpPr>
        <p:spPr>
          <a:xfrm>
            <a:off x="5268960" y="191016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07" name="CustomShape 19"/>
          <p:cNvSpPr/>
          <p:nvPr/>
        </p:nvSpPr>
        <p:spPr>
          <a:xfrm flipV="1">
            <a:off x="7664400" y="231516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20"/>
          <p:cNvSpPr/>
          <p:nvPr/>
        </p:nvSpPr>
        <p:spPr>
          <a:xfrm>
            <a:off x="6755400" y="191592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output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56" dur="indefinite" restart="never" nodeType="tmRoot">
          <p:childTnLst>
            <p:seq>
              <p:cTn id="3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4685E37-3891-4780-91C5-54BACE29B8E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6772320" y="2651760"/>
            <a:ext cx="5419080" cy="25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  <a:ea typeface="DejaVu Sans"/>
              </a:rPr>
              <a:t>top(push(x, y))  x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  <a:ea typeface="DejaVu Sans"/>
              </a:rPr>
              <a:t>pop(push(x, y))  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  <a:ea typeface="DejaVu Sans"/>
              </a:rPr>
              <a:t>alternate( , z)  z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  <a:ea typeface="DejaVu Sans"/>
              </a:rPr>
              <a:t>alternate(push(x, y), z)  push(x, alternate(z, y))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6772320" y="2651760"/>
            <a:ext cx="5419080" cy="2246040"/>
          </a:xfrm>
          <a:prstGeom prst="rect">
            <a:avLst/>
          </a:prstGeom>
          <a:blipFill rotWithShape="0">
            <a:blip r:embed="rId1"/>
            <a:stretch>
              <a:fillRect l="-1226" t="-1609" r="0" b="-37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71520" y="2651760"/>
            <a:ext cx="5419080" cy="25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top(push(x, y)) = x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pop(push(x, y)) = 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alternate(, z) = z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alternate(push(x, y), z) = push(x, alternate(z, y))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371520" y="2651760"/>
            <a:ext cx="5419080" cy="2246040"/>
          </a:xfrm>
          <a:prstGeom prst="rect">
            <a:avLst/>
          </a:prstGeom>
          <a:blipFill rotWithShape="0">
            <a:blip r:embed="rId2"/>
            <a:stretch>
              <a:fillRect l="-1226" t="-1609" r="0" b="-376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97" name="Graphique 4" descr=""/>
          <p:cNvPicPr/>
          <p:nvPr/>
        </p:nvPicPr>
        <p:blipFill>
          <a:blip r:embed="rId3"/>
          <a:stretch/>
        </p:blipFill>
        <p:spPr>
          <a:xfrm>
            <a:off x="5247000" y="3257640"/>
            <a:ext cx="1087200" cy="856440"/>
          </a:xfrm>
          <a:prstGeom prst="rect">
            <a:avLst/>
          </a:prstGeom>
          <a:ln>
            <a:noFill/>
          </a:ln>
        </p:spPr>
      </p:pic>
      <p:sp>
        <p:nvSpPr>
          <p:cNvPr id="198" name="CustomShape 7"/>
          <p:cNvSpPr/>
          <p:nvPr/>
        </p:nvSpPr>
        <p:spPr>
          <a:xfrm>
            <a:off x="657360" y="1909440"/>
            <a:ext cx="41140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2e75b6"/>
                </a:solidFill>
                <a:latin typeface="Calibri"/>
                <a:ea typeface="DejaVu Sans"/>
              </a:rPr>
              <a:t>Canonical rewrite system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FUNBLOCK-SYNTAX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CEBAE55-5F15-47E3-8A13-879529A1A50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811" name="Image 7" descr=""/>
          <p:cNvPicPr/>
          <p:nvPr/>
        </p:nvPicPr>
        <p:blipFill>
          <a:blip r:embed="rId1"/>
          <a:stretch/>
        </p:blipFill>
        <p:spPr>
          <a:xfrm>
            <a:off x="3049200" y="2072520"/>
            <a:ext cx="6093000" cy="271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8" dur="indefinite" restart="never" nodeType="tmRoot">
          <p:childTnLst>
            <p:seq>
              <p:cTn id="3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AB180C3-F66C-4F3B-BC7A-35FD98887E7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4704480" y="3013560"/>
            <a:ext cx="278280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3308400" y="1699920"/>
            <a:ext cx="5574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case </a:t>
            </a:r>
            <a:r>
              <a:rPr b="0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‘$ ‘x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‘=&gt; </a:t>
            </a:r>
            <a:r>
              <a:rPr b="0" lang="fr-FR" sz="2000" spc="-1" strike="noStrike">
                <a:solidFill>
                  <a:srgbClr val="00b050"/>
                </a:solidFill>
                <a:latin typeface="Courant"/>
                <a:ea typeface="DejaVu Sans"/>
              </a:rPr>
              <a:t>‘id 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‘( </a:t>
            </a:r>
            <a:r>
              <a:rPr b="0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‘a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 ‘)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16" name="CustomShape 5"/>
          <p:cNvSpPr/>
          <p:nvPr/>
        </p:nvSpPr>
        <p:spPr>
          <a:xfrm>
            <a:off x="3308400" y="4757760"/>
            <a:ext cx="656496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ff0000"/>
                </a:solidFill>
                <a:latin typeface="Courant"/>
                <a:ea typeface="DejaVu Sans"/>
              </a:rPr>
              <a:t>var ‘‘$'x ‘: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70ad47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70ad47"/>
                </a:solidFill>
                <a:latin typeface="Courant"/>
                <a:ea typeface="DejaVu Sans"/>
              </a:rPr>
              <a:t>op 'id ‘: ‘Untyped ‘-&gt;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7030a0"/>
                </a:solidFill>
                <a:latin typeface="Courant"/>
                <a:ea typeface="DejaVu Sans"/>
              </a:rPr>
              <a:t>op 'a ‘: ‘-&gt; ‘Untyped ‘. ‘\n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rl ‘$'x ‘=&gt; ‘’id ’( ‘‘a ‘) ‘. ‘\n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17" name="CustomShape 6"/>
          <p:cNvSpPr/>
          <p:nvPr/>
        </p:nvSpPr>
        <p:spPr>
          <a:xfrm flipV="1">
            <a:off x="6095880" y="232380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7"/>
          <p:cNvSpPr/>
          <p:nvPr/>
        </p:nvSpPr>
        <p:spPr>
          <a:xfrm flipV="1">
            <a:off x="6095880" y="384372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60" dur="indefinite" restart="never" nodeType="tmRoot">
          <p:childTnLst>
            <p:seq>
              <p:cTn id="3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5B2B72A-1197-4597-8A5E-DC84706988F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4704480" y="3013560"/>
            <a:ext cx="278280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22" name="CustomShape 4"/>
          <p:cNvSpPr/>
          <p:nvPr/>
        </p:nvSpPr>
        <p:spPr>
          <a:xfrm>
            <a:off x="879120" y="1690560"/>
            <a:ext cx="104335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‘</a:t>
            </a: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case ‘compose ‘( ‘f ‘, ‘g ‘, ‘$ ‘x ‘) ‘=&gt;  ‘f ‘( ‘g ‘( ‘$ ‘x ‘) ‘)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23" name="CustomShape 5"/>
          <p:cNvSpPr/>
          <p:nvPr/>
        </p:nvSpPr>
        <p:spPr>
          <a:xfrm flipV="1">
            <a:off x="6095880" y="232380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6"/>
          <p:cNvSpPr/>
          <p:nvPr/>
        </p:nvSpPr>
        <p:spPr>
          <a:xfrm flipV="1">
            <a:off x="6095880" y="384372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7"/>
          <p:cNvSpPr/>
          <p:nvPr/>
        </p:nvSpPr>
        <p:spPr>
          <a:xfrm>
            <a:off x="879120" y="4767120"/>
            <a:ext cx="104335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noParse()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62" dur="indefinite" restart="never" nodeType="tmRoot">
          <p:childTnLst>
            <p:seq>
              <p:cTn id="3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FUN-TO-MAUDE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BF31538-4C70-4BA9-A04F-3613A8FFC55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3684960" y="526860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29" name="CustomShape 4"/>
          <p:cNvSpPr/>
          <p:nvPr/>
        </p:nvSpPr>
        <p:spPr>
          <a:xfrm>
            <a:off x="5935320" y="526860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0" name="CustomShape 5"/>
          <p:cNvSpPr/>
          <p:nvPr/>
        </p:nvSpPr>
        <p:spPr>
          <a:xfrm flipV="1">
            <a:off x="4653360" y="3889800"/>
            <a:ext cx="116424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6"/>
          <p:cNvSpPr/>
          <p:nvPr/>
        </p:nvSpPr>
        <p:spPr>
          <a:xfrm flipH="1" flipV="1">
            <a:off x="5817600" y="3889800"/>
            <a:ext cx="108432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7"/>
          <p:cNvSpPr/>
          <p:nvPr/>
        </p:nvSpPr>
        <p:spPr>
          <a:xfrm>
            <a:off x="4648680" y="342900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3" name="CustomShape 8"/>
          <p:cNvSpPr/>
          <p:nvPr/>
        </p:nvSpPr>
        <p:spPr>
          <a:xfrm>
            <a:off x="594720" y="3152160"/>
            <a:ext cx="2968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init dist(a,d)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case $ x =&gt; id(a)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34" name="CustomShape 9"/>
          <p:cNvSpPr/>
          <p:nvPr/>
        </p:nvSpPr>
        <p:spPr>
          <a:xfrm flipH="1" flipV="1">
            <a:off x="3562920" y="365832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0"/>
          <p:cNvSpPr/>
          <p:nvPr/>
        </p:nvSpPr>
        <p:spPr>
          <a:xfrm flipH="1">
            <a:off x="6987240" y="365976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6" name="Image 23" descr=""/>
          <p:cNvPicPr/>
          <p:nvPr/>
        </p:nvPicPr>
        <p:blipFill>
          <a:blip r:embed="rId1"/>
          <a:stretch/>
        </p:blipFill>
        <p:spPr>
          <a:xfrm>
            <a:off x="8152920" y="2738160"/>
            <a:ext cx="3992760" cy="184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4" dur="indefinite" restart="never" nodeType="tmRoot">
          <p:childTnLst>
            <p:seq>
              <p:cTn id="3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3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FD91406-629D-4DC6-BCC5-F9FEF61C81C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839" name="Image 23" descr=""/>
          <p:cNvPicPr/>
          <p:nvPr/>
        </p:nvPicPr>
        <p:blipFill>
          <a:blip r:embed="rId1"/>
          <a:stretch/>
        </p:blipFill>
        <p:spPr>
          <a:xfrm>
            <a:off x="922680" y="2508480"/>
            <a:ext cx="4705920" cy="2169360"/>
          </a:xfrm>
          <a:prstGeom prst="rect">
            <a:avLst/>
          </a:prstGeom>
          <a:ln>
            <a:noFill/>
          </a:ln>
        </p:spPr>
      </p:pic>
      <p:pic>
        <p:nvPicPr>
          <p:cNvPr id="840" name="Image 4" descr=""/>
          <p:cNvPicPr/>
          <p:nvPr/>
        </p:nvPicPr>
        <p:blipFill>
          <a:blip r:embed="rId2"/>
          <a:stretch/>
        </p:blipFill>
        <p:spPr>
          <a:xfrm>
            <a:off x="7113240" y="2212200"/>
            <a:ext cx="4514040" cy="2761560"/>
          </a:xfrm>
          <a:prstGeom prst="rect">
            <a:avLst/>
          </a:prstGeom>
          <a:ln>
            <a:noFill/>
          </a:ln>
        </p:spPr>
      </p:pic>
      <p:sp>
        <p:nvSpPr>
          <p:cNvPr id="841" name="CustomShape 3"/>
          <p:cNvSpPr/>
          <p:nvPr/>
        </p:nvSpPr>
        <p:spPr>
          <a:xfrm flipH="1" flipV="1">
            <a:off x="5828040" y="359208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4"/>
          <p:cNvSpPr/>
          <p:nvPr/>
        </p:nvSpPr>
        <p:spPr>
          <a:xfrm>
            <a:off x="7623720" y="2604960"/>
            <a:ext cx="2944440" cy="62676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66" dur="indefinite" restart="never" nodeType="tmRoot">
          <p:childTnLst>
            <p:seq>
              <p:cTn id="3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Pre-processing (script)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82DBCA-7036-47F1-A90A-0B5076F5144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45" name="CustomShape 3"/>
          <p:cNvSpPr/>
          <p:nvPr/>
        </p:nvSpPr>
        <p:spPr>
          <a:xfrm>
            <a:off x="1434600" y="3198240"/>
            <a:ext cx="3529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id($x) =&gt; $x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46" name="CustomShape 4"/>
          <p:cNvSpPr/>
          <p:nvPr/>
        </p:nvSpPr>
        <p:spPr>
          <a:xfrm flipH="1" flipV="1">
            <a:off x="5552640" y="342756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5"/>
          <p:cNvSpPr/>
          <p:nvPr/>
        </p:nvSpPr>
        <p:spPr>
          <a:xfrm>
            <a:off x="7226640" y="3195000"/>
            <a:ext cx="3756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id($ x) =&gt; $ x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68" dur="indefinite" restart="never" nodeType="tmRoot">
          <p:childTnLst>
            <p:seq>
              <p:cTn id="3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Post-processing (script)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4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141AF29-C2E5-4108-A042-7FB72CB8A39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1307160" y="2698560"/>
            <a:ext cx="3756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id($’x) =&gt; $’x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51" name="CustomShape 4"/>
          <p:cNvSpPr/>
          <p:nvPr/>
        </p:nvSpPr>
        <p:spPr>
          <a:xfrm flipH="1" flipV="1">
            <a:off x="5425200" y="292788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5"/>
          <p:cNvSpPr/>
          <p:nvPr/>
        </p:nvSpPr>
        <p:spPr>
          <a:xfrm>
            <a:off x="7098840" y="2695320"/>
            <a:ext cx="3756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id($x) =&gt; $x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53" name="CustomShape 6"/>
          <p:cNvSpPr/>
          <p:nvPr/>
        </p:nvSpPr>
        <p:spPr>
          <a:xfrm>
            <a:off x="1307160" y="4023720"/>
            <a:ext cx="37562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op a : -&gt; Nat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op a : -&gt; Nat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54" name="CustomShape 7"/>
          <p:cNvSpPr/>
          <p:nvPr/>
        </p:nvSpPr>
        <p:spPr>
          <a:xfrm flipH="1" flipV="1">
            <a:off x="5425200" y="443772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8"/>
          <p:cNvSpPr/>
          <p:nvPr/>
        </p:nvSpPr>
        <p:spPr>
          <a:xfrm>
            <a:off x="7098840" y="4205160"/>
            <a:ext cx="3756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op a : -&gt; Nat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70" dur="indefinite" restart="never" nodeType="tmRoot">
          <p:childTnLst>
            <p:seq>
              <p:cTn id="3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FUN-TO-MAUDE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5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5684918-75B7-49BB-8FAD-9C2CD257247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8" name="CustomShape 3"/>
          <p:cNvSpPr/>
          <p:nvPr/>
        </p:nvSpPr>
        <p:spPr>
          <a:xfrm>
            <a:off x="3684960" y="526860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59" name="CustomShape 4"/>
          <p:cNvSpPr/>
          <p:nvPr/>
        </p:nvSpPr>
        <p:spPr>
          <a:xfrm>
            <a:off x="5935320" y="526860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0" name="CustomShape 5"/>
          <p:cNvSpPr/>
          <p:nvPr/>
        </p:nvSpPr>
        <p:spPr>
          <a:xfrm flipV="1">
            <a:off x="4653360" y="3889800"/>
            <a:ext cx="116424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 flipH="1" flipV="1">
            <a:off x="5817600" y="3889800"/>
            <a:ext cx="108432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4648680" y="342900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3" name="CustomShape 8"/>
          <p:cNvSpPr/>
          <p:nvPr/>
        </p:nvSpPr>
        <p:spPr>
          <a:xfrm>
            <a:off x="594720" y="3152160"/>
            <a:ext cx="2968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init dist(a,d)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ourant"/>
                <a:ea typeface="DejaVu Sans"/>
              </a:rPr>
              <a:t>case $x =&gt; id(a)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64" name="CustomShape 9"/>
          <p:cNvSpPr/>
          <p:nvPr/>
        </p:nvSpPr>
        <p:spPr>
          <a:xfrm flipH="1" flipV="1">
            <a:off x="3562920" y="365832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 flipH="1">
            <a:off x="6987240" y="3659760"/>
            <a:ext cx="108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6" name="Image 4" descr=""/>
          <p:cNvPicPr/>
          <p:nvPr/>
        </p:nvPicPr>
        <p:blipFill>
          <a:blip r:embed="rId1"/>
          <a:stretch/>
        </p:blipFill>
        <p:spPr>
          <a:xfrm>
            <a:off x="8080560" y="2747160"/>
            <a:ext cx="4032360" cy="1878120"/>
          </a:xfrm>
          <a:prstGeom prst="rect">
            <a:avLst/>
          </a:prstGeom>
          <a:ln>
            <a:noFill/>
          </a:ln>
        </p:spPr>
      </p:pic>
      <p:sp>
        <p:nvSpPr>
          <p:cNvPr id="867" name="CustomShape 11"/>
          <p:cNvSpPr/>
          <p:nvPr/>
        </p:nvSpPr>
        <p:spPr>
          <a:xfrm>
            <a:off x="4749480" y="1793520"/>
            <a:ext cx="2136960" cy="82152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file_process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(script)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68" name="CustomShape 12"/>
          <p:cNvSpPr/>
          <p:nvPr/>
        </p:nvSpPr>
        <p:spPr>
          <a:xfrm>
            <a:off x="5818320" y="2624760"/>
            <a:ext cx="360" cy="80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2" dur="indefinite" restart="never" nodeType="tmRoot">
          <p:childTnLst>
            <p:seq>
              <p:cTn id="3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FunBlocks checker system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7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3C997D-8F96-4D78-BFB8-36B236A9B44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71" name="CustomShape 3"/>
          <p:cNvSpPr/>
          <p:nvPr/>
        </p:nvSpPr>
        <p:spPr>
          <a:xfrm>
            <a:off x="739800" y="485316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2" name="CustomShape 4"/>
          <p:cNvSpPr/>
          <p:nvPr/>
        </p:nvSpPr>
        <p:spPr>
          <a:xfrm>
            <a:off x="2990160" y="485316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(semantic)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3" name="CustomShape 5"/>
          <p:cNvSpPr/>
          <p:nvPr/>
        </p:nvSpPr>
        <p:spPr>
          <a:xfrm>
            <a:off x="5726880" y="3013560"/>
            <a:ext cx="2338560" cy="11865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funblocks-metainterpreter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4" name="CustomShape 6"/>
          <p:cNvSpPr/>
          <p:nvPr/>
        </p:nvSpPr>
        <p:spPr>
          <a:xfrm flipV="1">
            <a:off x="1708200" y="3474360"/>
            <a:ext cx="116424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7"/>
          <p:cNvSpPr/>
          <p:nvPr/>
        </p:nvSpPr>
        <p:spPr>
          <a:xfrm flipH="1" flipV="1">
            <a:off x="2872440" y="3474360"/>
            <a:ext cx="108432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8"/>
          <p:cNvSpPr/>
          <p:nvPr/>
        </p:nvSpPr>
        <p:spPr>
          <a:xfrm>
            <a:off x="1703520" y="301356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7" name="CustomShape 9"/>
          <p:cNvSpPr/>
          <p:nvPr/>
        </p:nvSpPr>
        <p:spPr>
          <a:xfrm>
            <a:off x="5928120" y="4853160"/>
            <a:ext cx="193572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78" name="CustomShape 10"/>
          <p:cNvSpPr/>
          <p:nvPr/>
        </p:nvSpPr>
        <p:spPr>
          <a:xfrm flipH="1" flipV="1">
            <a:off x="6895080" y="3843720"/>
            <a:ext cx="360" cy="100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11"/>
          <p:cNvSpPr/>
          <p:nvPr/>
        </p:nvSpPr>
        <p:spPr>
          <a:xfrm>
            <a:off x="9090720" y="305964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80" name="CustomShape 12"/>
          <p:cNvSpPr/>
          <p:nvPr/>
        </p:nvSpPr>
        <p:spPr>
          <a:xfrm>
            <a:off x="8065800" y="3429000"/>
            <a:ext cx="102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13"/>
          <p:cNvSpPr/>
          <p:nvPr/>
        </p:nvSpPr>
        <p:spPr>
          <a:xfrm flipH="1">
            <a:off x="8065080" y="3127320"/>
            <a:ext cx="102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14"/>
          <p:cNvSpPr/>
          <p:nvPr/>
        </p:nvSpPr>
        <p:spPr>
          <a:xfrm flipV="1">
            <a:off x="2873160" y="232380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15"/>
          <p:cNvSpPr/>
          <p:nvPr/>
        </p:nvSpPr>
        <p:spPr>
          <a:xfrm>
            <a:off x="1964160" y="192456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84" name="CustomShape 16"/>
          <p:cNvSpPr/>
          <p:nvPr/>
        </p:nvSpPr>
        <p:spPr>
          <a:xfrm flipH="1" flipV="1">
            <a:off x="4042080" y="3243600"/>
            <a:ext cx="1884600" cy="183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17"/>
          <p:cNvSpPr/>
          <p:nvPr/>
        </p:nvSpPr>
        <p:spPr>
          <a:xfrm flipV="1">
            <a:off x="6177960" y="230976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18"/>
          <p:cNvSpPr/>
          <p:nvPr/>
        </p:nvSpPr>
        <p:spPr>
          <a:xfrm>
            <a:off x="5268960" y="191016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input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87" name="CustomShape 19"/>
          <p:cNvSpPr/>
          <p:nvPr/>
        </p:nvSpPr>
        <p:spPr>
          <a:xfrm flipV="1">
            <a:off x="7664400" y="2315160"/>
            <a:ext cx="360" cy="68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20"/>
          <p:cNvSpPr/>
          <p:nvPr/>
        </p:nvSpPr>
        <p:spPr>
          <a:xfrm>
            <a:off x="6755400" y="1915920"/>
            <a:ext cx="1817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User output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74" dur="indefinite" restart="never" nodeType="tmRoot">
          <p:childTnLst>
            <p:seq>
              <p:cTn id="3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Static Typing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9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AC5557-CC85-40A7-88AF-438EB897E45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91" name="CustomShape 3"/>
          <p:cNvSpPr/>
          <p:nvPr/>
        </p:nvSpPr>
        <p:spPr>
          <a:xfrm>
            <a:off x="838080" y="1848600"/>
            <a:ext cx="1051488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type List $T :: empty | cons $T (List $T)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 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rule ajoute $T :: $T -&gt; List $T =&gt; List $T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   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	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</a:t>
            </a:r>
            <a:r>
              <a:rPr b="1" lang="fr-FR" sz="2400" spc="-1" strike="noStrike">
                <a:solidFill>
                  <a:srgbClr val="ff0000"/>
                </a:solidFill>
                <a:latin typeface="Courant"/>
                <a:ea typeface="DejaVu Sans"/>
              </a:rPr>
              <a:t>ajoute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(</a:t>
            </a:r>
            <a:r>
              <a:rPr b="1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$x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, </a:t>
            </a:r>
            <a:r>
              <a:rPr b="1" lang="fr-FR" sz="2400" spc="-1" strike="noStrike">
                <a:solidFill>
                  <a:srgbClr val="548235"/>
                </a:solidFill>
                <a:latin typeface="Courant"/>
                <a:ea typeface="DejaVu Sans"/>
              </a:rPr>
              <a:t>cons($y, $tail)</a:t>
            </a:r>
            <a:r>
              <a:rPr b="1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) =&gt; </a:t>
            </a:r>
            <a:r>
              <a:rPr b="1" lang="fr-FR" sz="2400" spc="-1" strike="noStrike">
                <a:solidFill>
                  <a:srgbClr val="ed7d31"/>
                </a:solidFill>
                <a:latin typeface="Courant"/>
                <a:ea typeface="DejaVu Sans"/>
              </a:rPr>
              <a:t>cons($y, $tail)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{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ajoute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[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TypeVarRef { range: [Object], label: 'T'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  <a:ea typeface="DejaVu Sans"/>
              </a:rPr>
              <a:t>TypeDeclRef { range: [Object], </a:t>
            </a:r>
            <a:r>
              <a:rPr b="0" lang="fr-FR" sz="2400" spc="-1" strike="noStrike" u="sng">
                <a:solidFill>
                  <a:srgbClr val="548235"/>
                </a:solidFill>
                <a:uFillTx/>
                <a:latin typeface="Calibri"/>
                <a:ea typeface="DejaVu Sans"/>
              </a:rPr>
              <a:t>name: 'List'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  <a:ea typeface="DejaVu Sans"/>
              </a:rPr>
              <a:t>, arguments: [Array]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</a:t>
            </a:r>
            <a:r>
              <a:rPr b="0" lang="fr-FR" sz="2400" spc="-1" strike="noStrike">
                <a:solidFill>
                  <a:srgbClr val="ed7d31"/>
                </a:solidFill>
                <a:latin typeface="Calibri"/>
                <a:ea typeface="DejaVu Sans"/>
              </a:rPr>
              <a:t>TypeDeclRef { range: [Object], </a:t>
            </a:r>
            <a:r>
              <a:rPr b="0" lang="fr-FR" sz="2400" spc="-1" strike="noStrike" u="sng">
                <a:solidFill>
                  <a:srgbClr val="ed7d31"/>
                </a:solidFill>
                <a:uFillTx/>
                <a:latin typeface="Calibri"/>
                <a:ea typeface="DejaVu Sans"/>
              </a:rPr>
              <a:t>name: 'List'</a:t>
            </a:r>
            <a:r>
              <a:rPr b="0" lang="fr-FR" sz="2400" spc="-1" strike="noStrike">
                <a:solidFill>
                  <a:srgbClr val="ed7d31"/>
                </a:solidFill>
                <a:latin typeface="Calibri"/>
                <a:ea typeface="DejaVu Sans"/>
              </a:rPr>
              <a:t>, arguments: [Array]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] }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76" dur="indefinite" restart="never" nodeType="tmRoot">
          <p:childTnLst>
            <p:seq>
              <p:cTn id="3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Rewrite systems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8A59EFF-68ED-43BD-8AA5-95B71475A3F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2625840" y="2066040"/>
            <a:ext cx="230508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Termination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Confluence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Soundness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Completeness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Correctness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 rot="10800000">
            <a:off x="6315480" y="8898480"/>
            <a:ext cx="357480" cy="341568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6904080" y="3512520"/>
            <a:ext cx="36568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Undecidable in general</a:t>
            </a: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mph" presetID="19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>
                                      <p:cBhvr>
                                        <p:cTn id="57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mph" presetID="19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1" dur="5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animClr clrSpc="rgb">
                                      <p:cBhvr>
                                        <p:cTn id="62" dur="5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67" dur="indefinite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70" dur="indefinite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73" dur="indefinite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Static Typing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9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0662BD4-4BE2-423C-964F-095E0FB73DA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94" name="CustomShape 3"/>
          <p:cNvSpPr/>
          <p:nvPr/>
        </p:nvSpPr>
        <p:spPr>
          <a:xfrm>
            <a:off x="603360" y="2274840"/>
            <a:ext cx="10984320" cy="19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case </a:t>
            </a:r>
            <a:r>
              <a:rPr b="0" lang="fr-FR" sz="2400" spc="-1" strike="noStrike">
                <a:solidFill>
                  <a:srgbClr val="ff0000"/>
                </a:solidFill>
                <a:latin typeface="Courant"/>
                <a:ea typeface="DejaVu Sans"/>
              </a:rPr>
              <a:t>ajoute(</a:t>
            </a:r>
            <a:r>
              <a:rPr b="0" lang="fr-FR" sz="2400" spc="-1" strike="noStrike">
                <a:solidFill>
                  <a:srgbClr val="2e75b6"/>
                </a:solidFill>
                <a:latin typeface="Courant"/>
                <a:ea typeface="DejaVu Sans"/>
              </a:rPr>
              <a:t>$x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, </a:t>
            </a:r>
            <a:r>
              <a:rPr b="0" lang="fr-FR" sz="2400" spc="-1" strike="noStrike">
                <a:solidFill>
                  <a:srgbClr val="548235"/>
                </a:solidFill>
                <a:latin typeface="Courant"/>
                <a:ea typeface="DejaVu Sans"/>
              </a:rPr>
              <a:t>cons($y, $tail)</a:t>
            </a:r>
            <a:r>
              <a:rPr b="0" lang="fr-FR" sz="2400" spc="-1" strike="noStrike">
                <a:solidFill>
                  <a:srgbClr val="ff0000"/>
                </a:solidFill>
                <a:latin typeface="Courant"/>
                <a:ea typeface="DejaVu Sans"/>
              </a:rPr>
              <a:t>)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 =&gt; </a:t>
            </a:r>
            <a:r>
              <a:rPr b="0" lang="fr-FR" sz="2400" spc="-1" strike="noStrike">
                <a:solidFill>
                  <a:srgbClr val="548235"/>
                </a:solidFill>
                <a:latin typeface="Courant"/>
                <a:ea typeface="DejaVu Sans"/>
              </a:rPr>
              <a:t>cons($y, $tail)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{ </a:t>
            </a:r>
            <a:r>
              <a:rPr b="0" lang="fr-FR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ajoute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[ </a:t>
            </a:r>
            <a:r>
              <a:rPr b="0" lang="fr-FR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TypeVarRef { range: null, label: 'T0' }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fr-FR" sz="2400" spc="-1" strike="noStrike">
                <a:solidFill>
                  <a:srgbClr val="548235"/>
                </a:solidFill>
                <a:latin typeface="Calibri"/>
                <a:ea typeface="DejaVu Sans"/>
              </a:rPr>
              <a:t>&lt;2 empty items&gt; 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] }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78" dur="indefinite" restart="never" nodeType="tmRoot">
          <p:childTnLst>
            <p:seq>
              <p:cTn id="3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A319387-38C5-4D32-8990-92A2D357EEE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896" name="Image 10" descr=""/>
          <p:cNvPicPr/>
          <p:nvPr/>
        </p:nvPicPr>
        <p:blipFill>
          <a:blip r:embed="rId1"/>
          <a:stretch/>
        </p:blipFill>
        <p:spPr>
          <a:xfrm>
            <a:off x="1698120" y="27000"/>
            <a:ext cx="8794800" cy="68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0" dur="indefinite" restart="never" nodeType="tmRoot">
          <p:childTnLst>
            <p:seq>
              <p:cTn id="3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FE6DC74-EAC7-44A2-82F9-6C96197220A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899" name="Image 6" descr=""/>
          <p:cNvPicPr/>
          <p:nvPr/>
        </p:nvPicPr>
        <p:blipFill>
          <a:blip r:embed="rId1"/>
          <a:stretch/>
        </p:blipFill>
        <p:spPr>
          <a:xfrm>
            <a:off x="2156400" y="2245320"/>
            <a:ext cx="8150400" cy="3304440"/>
          </a:xfrm>
          <a:prstGeom prst="rect">
            <a:avLst/>
          </a:prstGeom>
          <a:ln>
            <a:noFill/>
          </a:ln>
        </p:spPr>
      </p:pic>
      <p:sp>
        <p:nvSpPr>
          <p:cNvPr id="900" name="CustomShape 3"/>
          <p:cNvSpPr/>
          <p:nvPr/>
        </p:nvSpPr>
        <p:spPr>
          <a:xfrm>
            <a:off x="838080" y="1670400"/>
            <a:ext cx="10514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cons()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defined: 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82" dur="indefinite" restart="never" nodeType="tmRoot">
          <p:childTnLst>
            <p:seq>
              <p:cTn id="3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FUNRULES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0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CC73295-4566-44B5-9652-C25DB314071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838080" y="1670400"/>
            <a:ext cx="10514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If </a:t>
            </a: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cons()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is undefined: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04" name="Image 4" descr=""/>
          <p:cNvPicPr/>
          <p:nvPr/>
        </p:nvPicPr>
        <p:blipFill>
          <a:blip r:embed="rId1"/>
          <a:stretch/>
        </p:blipFill>
        <p:spPr>
          <a:xfrm>
            <a:off x="2155680" y="2199600"/>
            <a:ext cx="8082720" cy="336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4" dur="indefinite" restart="never" nodeType="tmRoot">
          <p:childTnLst>
            <p:seq>
              <p:cTn id="3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Execution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0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BE10964-C39D-4EE2-9E37-3D6DE57E846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07" name="CustomShape 3"/>
          <p:cNvSpPr/>
          <p:nvPr/>
        </p:nvSpPr>
        <p:spPr>
          <a:xfrm>
            <a:off x="715320" y="3192480"/>
            <a:ext cx="2236680" cy="82080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File_process.py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08" name="CustomShape 4"/>
          <p:cNvSpPr/>
          <p:nvPr/>
        </p:nvSpPr>
        <p:spPr>
          <a:xfrm flipV="1">
            <a:off x="2953080" y="3421800"/>
            <a:ext cx="79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5"/>
          <p:cNvSpPr/>
          <p:nvPr/>
        </p:nvSpPr>
        <p:spPr>
          <a:xfrm>
            <a:off x="8106120" y="1547640"/>
            <a:ext cx="212832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Funrules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0" name="CustomShape 6"/>
          <p:cNvSpPr/>
          <p:nvPr/>
        </p:nvSpPr>
        <p:spPr>
          <a:xfrm flipV="1">
            <a:off x="6085080" y="1777680"/>
            <a:ext cx="2020320" cy="164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7"/>
          <p:cNvSpPr/>
          <p:nvPr/>
        </p:nvSpPr>
        <p:spPr>
          <a:xfrm flipV="1">
            <a:off x="6085080" y="3395880"/>
            <a:ext cx="1965960" cy="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8"/>
          <p:cNvSpPr/>
          <p:nvPr/>
        </p:nvSpPr>
        <p:spPr>
          <a:xfrm>
            <a:off x="715320" y="3654360"/>
            <a:ext cx="2236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  <a:ea typeface="DejaVu Sans"/>
              </a:rPr>
              <a:t>pre()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  <a:ea typeface="DejaVu Sans"/>
              </a:rPr>
              <a:t>init_module()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13" name="CustomShape 9"/>
          <p:cNvSpPr/>
          <p:nvPr/>
        </p:nvSpPr>
        <p:spPr>
          <a:xfrm>
            <a:off x="2782080" y="5032080"/>
            <a:ext cx="1935720" cy="82152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funblocks-syntax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4" name="CustomShape 10"/>
          <p:cNvSpPr/>
          <p:nvPr/>
        </p:nvSpPr>
        <p:spPr>
          <a:xfrm>
            <a:off x="5032440" y="5032080"/>
            <a:ext cx="193572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funblocks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5" name="CustomShape 11"/>
          <p:cNvSpPr/>
          <p:nvPr/>
        </p:nvSpPr>
        <p:spPr>
          <a:xfrm flipV="1">
            <a:off x="3750480" y="3653640"/>
            <a:ext cx="116424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2"/>
          <p:cNvSpPr/>
          <p:nvPr/>
        </p:nvSpPr>
        <p:spPr>
          <a:xfrm flipH="1" flipV="1">
            <a:off x="4914720" y="3653640"/>
            <a:ext cx="1084320" cy="13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13"/>
          <p:cNvSpPr/>
          <p:nvPr/>
        </p:nvSpPr>
        <p:spPr>
          <a:xfrm>
            <a:off x="3745800" y="3192480"/>
            <a:ext cx="2338560" cy="455760"/>
          </a:xfrm>
          <a:prstGeom prst="rect">
            <a:avLst/>
          </a:prstGeom>
          <a:noFill/>
          <a:ln w="38160">
            <a:solidFill>
              <a:schemeClr val="accent5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fun-to-maude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8" name="CustomShape 14"/>
          <p:cNvSpPr/>
          <p:nvPr/>
        </p:nvSpPr>
        <p:spPr>
          <a:xfrm>
            <a:off x="8051760" y="3165840"/>
            <a:ext cx="2236680" cy="820800"/>
          </a:xfrm>
          <a:prstGeom prst="rect">
            <a:avLst/>
          </a:prstGeom>
          <a:noFill/>
          <a:ln w="38160">
            <a:solidFill>
              <a:schemeClr val="bg1">
                <a:lumMod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File_process.py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19" name="CustomShape 15"/>
          <p:cNvSpPr/>
          <p:nvPr/>
        </p:nvSpPr>
        <p:spPr>
          <a:xfrm>
            <a:off x="8106120" y="3654360"/>
            <a:ext cx="2236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ourant"/>
                <a:ea typeface="DejaVu Sans"/>
              </a:rPr>
              <a:t>post()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20" name="CustomShape 16"/>
          <p:cNvSpPr/>
          <p:nvPr/>
        </p:nvSpPr>
        <p:spPr>
          <a:xfrm>
            <a:off x="6095880" y="2200680"/>
            <a:ext cx="973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2e75b6"/>
                </a:solidFill>
                <a:latin typeface="Calibri"/>
                <a:ea typeface="DejaVu Sans"/>
              </a:rPr>
              <a:t>create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21" name="CustomShape 17"/>
          <p:cNvSpPr/>
          <p:nvPr/>
        </p:nvSpPr>
        <p:spPr>
          <a:xfrm>
            <a:off x="9170640" y="2009160"/>
            <a:ext cx="3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86" dur="indefinite" restart="never" nodeType="tmRoot">
          <p:childTnLst>
            <p:seq>
              <p:cTn id="3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tools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2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63B9D05-87FD-4F97-AF99-46915643798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749520" y="2066040"/>
            <a:ext cx="502848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Coherence Checker (ChC)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25" name="CustomShape 4"/>
          <p:cNvSpPr/>
          <p:nvPr/>
        </p:nvSpPr>
        <p:spPr>
          <a:xfrm rot="10800000">
            <a:off x="6315480" y="8898480"/>
            <a:ext cx="357480" cy="3415680"/>
          </a:xfrm>
          <a:prstGeom prst="lef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3f6ec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5"/>
          <p:cNvSpPr/>
          <p:nvPr/>
        </p:nvSpPr>
        <p:spPr>
          <a:xfrm>
            <a:off x="6625440" y="3543480"/>
            <a:ext cx="52869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Formal Environment (MFE)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88" dur="indefinite" restart="never" nodeType="tmRoot">
          <p:childTnLst>
            <p:seq>
              <p:cTn id="3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Formal Environment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2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82D09E8-5002-4CB3-BBA2-8564DF6CF93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664200" y="2850480"/>
            <a:ext cx="5028480" cy="228384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Inductive Theorem Prover (ITP)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Church-Rosser Checker (CRC)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Coherence Checker (ChC)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0" name="CustomShape 4"/>
          <p:cNvSpPr/>
          <p:nvPr/>
        </p:nvSpPr>
        <p:spPr>
          <a:xfrm>
            <a:off x="6498360" y="3099600"/>
            <a:ext cx="5286960" cy="1918080"/>
          </a:xfrm>
          <a:prstGeom prst="rect">
            <a:avLst/>
          </a:prstGeom>
          <a:noFill/>
          <a:ln w="38160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Sufficient Completeness Checker (SCC)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Termination Tool (MTT)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1" name="CustomShape 5"/>
          <p:cNvSpPr/>
          <p:nvPr/>
        </p:nvSpPr>
        <p:spPr>
          <a:xfrm>
            <a:off x="6840360" y="2638080"/>
            <a:ext cx="460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Maude++ 2.7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2" name="CustomShape 6"/>
          <p:cNvSpPr/>
          <p:nvPr/>
        </p:nvSpPr>
        <p:spPr>
          <a:xfrm>
            <a:off x="876960" y="2349360"/>
            <a:ext cx="460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Maude 3.1 (last version)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3" name="CustomShape 7"/>
          <p:cNvSpPr/>
          <p:nvPr/>
        </p:nvSpPr>
        <p:spPr>
          <a:xfrm flipH="1">
            <a:off x="9132840" y="4299840"/>
            <a:ext cx="792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8"/>
          <p:cNvSpPr/>
          <p:nvPr/>
        </p:nvSpPr>
        <p:spPr>
          <a:xfrm>
            <a:off x="6831720" y="4997880"/>
            <a:ext cx="4603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AProVE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90" dur="indefinite" restart="never" nodeType="tmRoot">
          <p:childTnLst>
            <p:seq>
              <p:cTn id="3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Maude Formal Environment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3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D2E60CB-D9EC-4A74-9959-35882D581B1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4914360" y="2836080"/>
            <a:ext cx="4061880" cy="118728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(ct &lt;module name&gt; .)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ourant"/>
                <a:ea typeface="DejaVu Sans"/>
              </a:rPr>
              <a:t>(ccr &lt;module name&gt; .)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8" name="CustomShape 4"/>
          <p:cNvSpPr/>
          <p:nvPr/>
        </p:nvSpPr>
        <p:spPr>
          <a:xfrm>
            <a:off x="353520" y="3013560"/>
            <a:ext cx="3375360" cy="118656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Full Maude module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(equational specification)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39" name="CustomShape 5"/>
          <p:cNvSpPr/>
          <p:nvPr/>
        </p:nvSpPr>
        <p:spPr>
          <a:xfrm>
            <a:off x="5764320" y="2374200"/>
            <a:ext cx="2362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MFE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940" name="CustomShape 6"/>
          <p:cNvSpPr/>
          <p:nvPr/>
        </p:nvSpPr>
        <p:spPr>
          <a:xfrm>
            <a:off x="3729600" y="3429000"/>
            <a:ext cx="118440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7"/>
          <p:cNvSpPr/>
          <p:nvPr/>
        </p:nvSpPr>
        <p:spPr>
          <a:xfrm flipV="1">
            <a:off x="8976960" y="3428280"/>
            <a:ext cx="80316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2" name="CustomShape 8"/>
          <p:cNvSpPr/>
          <p:nvPr/>
        </p:nvSpPr>
        <p:spPr>
          <a:xfrm>
            <a:off x="9379080" y="3198240"/>
            <a:ext cx="2362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43" name="Graphique 21" descr=""/>
          <p:cNvPicPr/>
          <p:nvPr/>
        </p:nvPicPr>
        <p:blipFill>
          <a:blip r:embed="rId1"/>
          <a:stretch/>
        </p:blipFill>
        <p:spPr>
          <a:xfrm>
            <a:off x="2815200" y="4872600"/>
            <a:ext cx="1026720" cy="1026720"/>
          </a:xfrm>
          <a:prstGeom prst="rect">
            <a:avLst/>
          </a:prstGeom>
          <a:ln>
            <a:noFill/>
          </a:ln>
        </p:spPr>
      </p:pic>
      <p:sp>
        <p:nvSpPr>
          <p:cNvPr id="944" name="CustomShape 9"/>
          <p:cNvSpPr/>
          <p:nvPr/>
        </p:nvSpPr>
        <p:spPr>
          <a:xfrm>
            <a:off x="3842640" y="5155560"/>
            <a:ext cx="55335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Works only with equational specifications</a:t>
            </a:r>
            <a:endParaRPr b="0" lang="fr-FR" sz="2400" spc="-1" strike="noStrike">
              <a:latin typeface="Arial"/>
            </a:endParaRPr>
          </a:p>
        </p:txBody>
      </p:sp>
    </p:spTree>
  </p:cSld>
  <p:timing>
    <p:tnLst>
      <p:par>
        <p:cTn id="392" dur="indefinite" restart="never" nodeType="tmRoot">
          <p:childTnLst>
            <p:seq>
              <p:cTn id="3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4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A82EBD6-FBFF-4B50-AD3E-46436A78363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947" name="Image 11" descr=""/>
          <p:cNvPicPr/>
          <p:nvPr/>
        </p:nvPicPr>
        <p:blipFill>
          <a:blip r:embed="rId1"/>
          <a:stretch/>
        </p:blipFill>
        <p:spPr>
          <a:xfrm>
            <a:off x="1623960" y="4262400"/>
            <a:ext cx="8943120" cy="2275920"/>
          </a:xfrm>
          <a:prstGeom prst="rect">
            <a:avLst/>
          </a:prstGeom>
          <a:ln>
            <a:noFill/>
          </a:ln>
        </p:spPr>
      </p:pic>
      <p:pic>
        <p:nvPicPr>
          <p:cNvPr id="948" name="Image 13" descr=""/>
          <p:cNvPicPr/>
          <p:nvPr/>
        </p:nvPicPr>
        <p:blipFill>
          <a:blip r:embed="rId2"/>
          <a:stretch/>
        </p:blipFill>
        <p:spPr>
          <a:xfrm>
            <a:off x="4343400" y="1481040"/>
            <a:ext cx="3504600" cy="278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4" dur="indefinite" restart="never" nodeType="tmRoot">
          <p:childTnLst>
            <p:seq>
              <p:cTn id="3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2e75b6"/>
                </a:solidFill>
                <a:latin typeface="Berlin Sans FB"/>
              </a:rPr>
              <a:t>Church-Rosser Checker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2EEBC0D-7481-4333-8C89-83EAD079891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951" name="Image 4" descr=""/>
          <p:cNvPicPr/>
          <p:nvPr/>
        </p:nvPicPr>
        <p:blipFill>
          <a:blip r:embed="rId1"/>
          <a:stretch/>
        </p:blipFill>
        <p:spPr>
          <a:xfrm>
            <a:off x="1790640" y="4472640"/>
            <a:ext cx="8609760" cy="1666080"/>
          </a:xfrm>
          <a:prstGeom prst="rect">
            <a:avLst/>
          </a:prstGeom>
          <a:ln>
            <a:noFill/>
          </a:ln>
        </p:spPr>
      </p:pic>
      <p:pic>
        <p:nvPicPr>
          <p:cNvPr id="952" name="Image 6" descr=""/>
          <p:cNvPicPr/>
          <p:nvPr/>
        </p:nvPicPr>
        <p:blipFill>
          <a:blip r:embed="rId2"/>
          <a:stretch/>
        </p:blipFill>
        <p:spPr>
          <a:xfrm>
            <a:off x="4274640" y="1614240"/>
            <a:ext cx="3642120" cy="25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6" dur="indefinite" restart="never" nodeType="tmRoot">
          <p:childTnLst>
            <p:seq>
              <p:cTn id="3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</TotalTime>
  <Application>LibreOffice/6.0.7.3$Linux_X86_64 LibreOffice_project/00m0$Build-3</Application>
  <Words>4725</Words>
  <Paragraphs>1185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2020-10-02T09:11:23Z</dcterms:created>
  <dc:creator>Marvin FOURASTIE</dc:creator>
  <dc:description/>
  <dc:language>fr-FR</dc:language>
  <cp:lastModifiedBy/>
  <dcterms:modified xsi:type="dcterms:W3CDTF">2021-06-05T16:12:50Z</dcterms:modified>
  <cp:revision>498</cp:revision>
  <dc:subject/>
  <dc:title>Make FunBlocks alive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111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120</vt:i4>
  </property>
</Properties>
</file>